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6.jpg" ContentType="image/jpeg"/>
  <Override PartName="/ppt/media/image8.jpg" ContentType="image/jpeg"/>
  <Override PartName="/ppt/media/image10.jpg" ContentType="image/jpeg"/>
  <Override PartName="/ppt/media/image18.jpg" ContentType="image/jpeg"/>
  <Override PartName="/ppt/media/image20.jpg" ContentType="image/jpe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21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</p:sldMasterIdLst>
  <p:sldIdLst>
    <p:sldId id="256" r:id="rId2"/>
    <p:sldId id="260" r:id="rId3"/>
    <p:sldId id="257" r:id="rId4"/>
    <p:sldId id="259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A2A92D-538C-4E9E-9627-1A579DF8A3F8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4DC5543-41F1-4964-8747-A58ED730FF25}">
      <dgm:prSet phldrT="[文字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TW" altLang="en-US" sz="1600" dirty="0"/>
            <a:t>客戶忠誠度</a:t>
          </a:r>
        </a:p>
      </dgm:t>
    </dgm:pt>
    <dgm:pt modelId="{1692720C-5B20-461E-9CBC-6E62DE958401}" type="parTrans" cxnId="{FDC4FE29-BCD7-4505-B0D4-8F0102A69680}">
      <dgm:prSet/>
      <dgm:spPr/>
      <dgm:t>
        <a:bodyPr/>
        <a:lstStyle/>
        <a:p>
          <a:endParaRPr lang="zh-TW" altLang="en-US"/>
        </a:p>
      </dgm:t>
    </dgm:pt>
    <dgm:pt modelId="{A726F892-4730-45B5-A828-ED04C6DC1874}" type="sibTrans" cxnId="{FDC4FE29-BCD7-4505-B0D4-8F0102A69680}">
      <dgm:prSet/>
      <dgm:spPr/>
      <dgm:t>
        <a:bodyPr/>
        <a:lstStyle/>
        <a:p>
          <a:endParaRPr lang="zh-TW" altLang="en-US"/>
        </a:p>
      </dgm:t>
    </dgm:pt>
    <dgm:pt modelId="{84801F45-346B-4048-95E5-4557DBACA4AB}">
      <dgm:prSet phldrT="[文字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TW" altLang="en-US" sz="1600" dirty="0"/>
            <a:t>遊玩時間</a:t>
          </a:r>
        </a:p>
      </dgm:t>
    </dgm:pt>
    <dgm:pt modelId="{5BBBAB83-D690-4281-9D4A-D6BA6EF3047E}" type="parTrans" cxnId="{5925DA85-A8DE-45EB-9977-2EEF8F848718}">
      <dgm:prSet/>
      <dgm:spPr/>
      <dgm:t>
        <a:bodyPr/>
        <a:lstStyle/>
        <a:p>
          <a:endParaRPr lang="zh-TW" altLang="en-US"/>
        </a:p>
      </dgm:t>
    </dgm:pt>
    <dgm:pt modelId="{3F11AD39-A802-44C2-A6B8-ADC5F4F6AC36}" type="sibTrans" cxnId="{5925DA85-A8DE-45EB-9977-2EEF8F848718}">
      <dgm:prSet/>
      <dgm:spPr/>
      <dgm:t>
        <a:bodyPr/>
        <a:lstStyle/>
        <a:p>
          <a:endParaRPr lang="zh-TW" altLang="en-US"/>
        </a:p>
      </dgm:t>
    </dgm:pt>
    <dgm:pt modelId="{2FFE1788-0652-4CAB-95B5-DB6F69B9DBE4}">
      <dgm:prSet phldrT="[文字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TW" altLang="en-US" sz="1600" dirty="0"/>
            <a:t>社群參與</a:t>
          </a:r>
        </a:p>
      </dgm:t>
    </dgm:pt>
    <dgm:pt modelId="{7BB5AFCE-47DC-4E2C-ADB7-DCC5623F65BB}" type="parTrans" cxnId="{3E91F8DB-1022-4A23-B5C7-F2C47CDCEB32}">
      <dgm:prSet/>
      <dgm:spPr/>
      <dgm:t>
        <a:bodyPr/>
        <a:lstStyle/>
        <a:p>
          <a:endParaRPr lang="zh-TW" altLang="en-US"/>
        </a:p>
      </dgm:t>
    </dgm:pt>
    <dgm:pt modelId="{C3E3BC37-7E5C-47A5-8470-E81565101967}" type="sibTrans" cxnId="{3E91F8DB-1022-4A23-B5C7-F2C47CDCEB32}">
      <dgm:prSet/>
      <dgm:spPr/>
      <dgm:t>
        <a:bodyPr/>
        <a:lstStyle/>
        <a:p>
          <a:endParaRPr lang="zh-TW" altLang="en-US"/>
        </a:p>
      </dgm:t>
    </dgm:pt>
    <dgm:pt modelId="{E92A1838-1097-4A66-8C28-733CA6D41DD5}">
      <dgm:prSet phldrT="[文字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TW" altLang="en-US" sz="1600" dirty="0"/>
            <a:t>銷售分析</a:t>
          </a:r>
        </a:p>
      </dgm:t>
    </dgm:pt>
    <dgm:pt modelId="{F7DE4049-4A97-4F19-9DE0-F7CD3B1BAB73}" type="parTrans" cxnId="{3A4B219D-E0C8-44B0-B066-7EDD2500C7D9}">
      <dgm:prSet/>
      <dgm:spPr/>
      <dgm:t>
        <a:bodyPr/>
        <a:lstStyle/>
        <a:p>
          <a:endParaRPr lang="zh-TW" altLang="en-US"/>
        </a:p>
      </dgm:t>
    </dgm:pt>
    <dgm:pt modelId="{BC566FB2-40EF-46CB-BAD6-68098169360F}" type="sibTrans" cxnId="{3A4B219D-E0C8-44B0-B066-7EDD2500C7D9}">
      <dgm:prSet/>
      <dgm:spPr/>
      <dgm:t>
        <a:bodyPr/>
        <a:lstStyle/>
        <a:p>
          <a:endParaRPr lang="zh-TW" altLang="en-US"/>
        </a:p>
      </dgm:t>
    </dgm:pt>
    <dgm:pt modelId="{0CF86077-DB3A-40FB-8A6A-8885854891CA}" type="pres">
      <dgm:prSet presAssocID="{BDA2A92D-538C-4E9E-9627-1A579DF8A3F8}" presName="Name0" presStyleCnt="0">
        <dgm:presLayoutVars>
          <dgm:dir/>
          <dgm:animLvl val="lvl"/>
          <dgm:resizeHandles val="exact"/>
        </dgm:presLayoutVars>
      </dgm:prSet>
      <dgm:spPr/>
    </dgm:pt>
    <dgm:pt modelId="{FCA4D52F-2937-4162-B3F5-AE6CC28F12CA}" type="pres">
      <dgm:prSet presAssocID="{54DC5543-41F1-4964-8747-A58ED730FF25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1C37B33-7B8D-4ABF-B8F7-D1F8FA0AAD99}" type="pres">
      <dgm:prSet presAssocID="{A726F892-4730-45B5-A828-ED04C6DC1874}" presName="parTxOnlySpace" presStyleCnt="0"/>
      <dgm:spPr/>
    </dgm:pt>
    <dgm:pt modelId="{FDE2972B-B48F-40D9-818A-504CD84A5CB6}" type="pres">
      <dgm:prSet presAssocID="{E92A1838-1097-4A66-8C28-733CA6D41DD5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A735AE15-E095-4B3F-A611-21C6C83BD836}" type="pres">
      <dgm:prSet presAssocID="{BC566FB2-40EF-46CB-BAD6-68098169360F}" presName="parTxOnlySpace" presStyleCnt="0"/>
      <dgm:spPr/>
    </dgm:pt>
    <dgm:pt modelId="{D40BA52B-56E0-43E8-BA95-1BBB34A95ECA}" type="pres">
      <dgm:prSet presAssocID="{84801F45-346B-4048-95E5-4557DBACA4AB}" presName="parTxOnly" presStyleLbl="node1" presStyleIdx="2" presStyleCnt="4" custLinFactNeighborX="0" custLinFactNeighborY="0">
        <dgm:presLayoutVars>
          <dgm:chMax val="0"/>
          <dgm:chPref val="0"/>
          <dgm:bulletEnabled val="1"/>
        </dgm:presLayoutVars>
      </dgm:prSet>
      <dgm:spPr/>
    </dgm:pt>
    <dgm:pt modelId="{2ECF6F81-FE7E-4634-9F89-15D6D52B1CCF}" type="pres">
      <dgm:prSet presAssocID="{3F11AD39-A802-44C2-A6B8-ADC5F4F6AC36}" presName="parTxOnlySpace" presStyleCnt="0"/>
      <dgm:spPr/>
    </dgm:pt>
    <dgm:pt modelId="{BF32B001-5753-4E97-B6F0-E0C58C9640F7}" type="pres">
      <dgm:prSet presAssocID="{2FFE1788-0652-4CAB-95B5-DB6F69B9DBE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D67B305-12D0-4522-BC26-B5EB6D8FE9E4}" type="presOf" srcId="{2FFE1788-0652-4CAB-95B5-DB6F69B9DBE4}" destId="{BF32B001-5753-4E97-B6F0-E0C58C9640F7}" srcOrd="0" destOrd="0" presId="urn:microsoft.com/office/officeart/2005/8/layout/chevron1"/>
    <dgm:cxn modelId="{C91C290B-BDC1-4B2C-9298-2DBF45B58A98}" type="presOf" srcId="{E92A1838-1097-4A66-8C28-733CA6D41DD5}" destId="{FDE2972B-B48F-40D9-818A-504CD84A5CB6}" srcOrd="0" destOrd="0" presId="urn:microsoft.com/office/officeart/2005/8/layout/chevron1"/>
    <dgm:cxn modelId="{FDC4FE29-BCD7-4505-B0D4-8F0102A69680}" srcId="{BDA2A92D-538C-4E9E-9627-1A579DF8A3F8}" destId="{54DC5543-41F1-4964-8747-A58ED730FF25}" srcOrd="0" destOrd="0" parTransId="{1692720C-5B20-461E-9CBC-6E62DE958401}" sibTransId="{A726F892-4730-45B5-A828-ED04C6DC1874}"/>
    <dgm:cxn modelId="{679C5742-0CCC-4CFD-8937-F5DA747C1B4E}" type="presOf" srcId="{54DC5543-41F1-4964-8747-A58ED730FF25}" destId="{FCA4D52F-2937-4162-B3F5-AE6CC28F12CA}" srcOrd="0" destOrd="0" presId="urn:microsoft.com/office/officeart/2005/8/layout/chevron1"/>
    <dgm:cxn modelId="{5925DA85-A8DE-45EB-9977-2EEF8F848718}" srcId="{BDA2A92D-538C-4E9E-9627-1A579DF8A3F8}" destId="{84801F45-346B-4048-95E5-4557DBACA4AB}" srcOrd="2" destOrd="0" parTransId="{5BBBAB83-D690-4281-9D4A-D6BA6EF3047E}" sibTransId="{3F11AD39-A802-44C2-A6B8-ADC5F4F6AC36}"/>
    <dgm:cxn modelId="{3A4B219D-E0C8-44B0-B066-7EDD2500C7D9}" srcId="{BDA2A92D-538C-4E9E-9627-1A579DF8A3F8}" destId="{E92A1838-1097-4A66-8C28-733CA6D41DD5}" srcOrd="1" destOrd="0" parTransId="{F7DE4049-4A97-4F19-9DE0-F7CD3B1BAB73}" sibTransId="{BC566FB2-40EF-46CB-BAD6-68098169360F}"/>
    <dgm:cxn modelId="{E16FE6CF-43B3-4287-B06B-8DD604786563}" type="presOf" srcId="{84801F45-346B-4048-95E5-4557DBACA4AB}" destId="{D40BA52B-56E0-43E8-BA95-1BBB34A95ECA}" srcOrd="0" destOrd="0" presId="urn:microsoft.com/office/officeart/2005/8/layout/chevron1"/>
    <dgm:cxn modelId="{3E91F8DB-1022-4A23-B5C7-F2C47CDCEB32}" srcId="{BDA2A92D-538C-4E9E-9627-1A579DF8A3F8}" destId="{2FFE1788-0652-4CAB-95B5-DB6F69B9DBE4}" srcOrd="3" destOrd="0" parTransId="{7BB5AFCE-47DC-4E2C-ADB7-DCC5623F65BB}" sibTransId="{C3E3BC37-7E5C-47A5-8470-E81565101967}"/>
    <dgm:cxn modelId="{28C6E5DC-31D3-446A-9BC3-8799665C5313}" type="presOf" srcId="{BDA2A92D-538C-4E9E-9627-1A579DF8A3F8}" destId="{0CF86077-DB3A-40FB-8A6A-8885854891CA}" srcOrd="0" destOrd="0" presId="urn:microsoft.com/office/officeart/2005/8/layout/chevron1"/>
    <dgm:cxn modelId="{B9F87523-C9DE-4F07-9958-8BBC2DFC6302}" type="presParOf" srcId="{0CF86077-DB3A-40FB-8A6A-8885854891CA}" destId="{FCA4D52F-2937-4162-B3F5-AE6CC28F12CA}" srcOrd="0" destOrd="0" presId="urn:microsoft.com/office/officeart/2005/8/layout/chevron1"/>
    <dgm:cxn modelId="{271105CA-3EE9-407B-8568-DAF7E5A4E682}" type="presParOf" srcId="{0CF86077-DB3A-40FB-8A6A-8885854891CA}" destId="{D1C37B33-7B8D-4ABF-B8F7-D1F8FA0AAD99}" srcOrd="1" destOrd="0" presId="urn:microsoft.com/office/officeart/2005/8/layout/chevron1"/>
    <dgm:cxn modelId="{5EEAE3D3-DC4C-462E-B26C-2F6FA3356C75}" type="presParOf" srcId="{0CF86077-DB3A-40FB-8A6A-8885854891CA}" destId="{FDE2972B-B48F-40D9-818A-504CD84A5CB6}" srcOrd="2" destOrd="0" presId="urn:microsoft.com/office/officeart/2005/8/layout/chevron1"/>
    <dgm:cxn modelId="{AA040A94-EB9B-407C-9E75-58DA1415E19C}" type="presParOf" srcId="{0CF86077-DB3A-40FB-8A6A-8885854891CA}" destId="{A735AE15-E095-4B3F-A611-21C6C83BD836}" srcOrd="3" destOrd="0" presId="urn:microsoft.com/office/officeart/2005/8/layout/chevron1"/>
    <dgm:cxn modelId="{B05FDEFE-C9EF-45A7-A16D-A32F7D073D0B}" type="presParOf" srcId="{0CF86077-DB3A-40FB-8A6A-8885854891CA}" destId="{D40BA52B-56E0-43E8-BA95-1BBB34A95ECA}" srcOrd="4" destOrd="0" presId="urn:microsoft.com/office/officeart/2005/8/layout/chevron1"/>
    <dgm:cxn modelId="{24936216-6EFB-4CB4-9FB0-9853339BB834}" type="presParOf" srcId="{0CF86077-DB3A-40FB-8A6A-8885854891CA}" destId="{2ECF6F81-FE7E-4634-9F89-15D6D52B1CCF}" srcOrd="5" destOrd="0" presId="urn:microsoft.com/office/officeart/2005/8/layout/chevron1"/>
    <dgm:cxn modelId="{77C330D2-E690-4368-B9F4-8BA29E887ACA}" type="presParOf" srcId="{0CF86077-DB3A-40FB-8A6A-8885854891CA}" destId="{BF32B001-5753-4E97-B6F0-E0C58C9640F7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A4D52F-2937-4162-B3F5-AE6CC28F12CA}">
      <dsp:nvSpPr>
        <dsp:cNvPr id="0" name=""/>
        <dsp:cNvSpPr/>
      </dsp:nvSpPr>
      <dsp:spPr>
        <a:xfrm>
          <a:off x="3496" y="2367515"/>
          <a:ext cx="2035586" cy="814234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/>
            <a:t>客戶忠誠度</a:t>
          </a:r>
        </a:p>
      </dsp:txBody>
      <dsp:txXfrm>
        <a:off x="410613" y="2367515"/>
        <a:ext cx="1221352" cy="814234"/>
      </dsp:txXfrm>
    </dsp:sp>
    <dsp:sp modelId="{FDE2972B-B48F-40D9-818A-504CD84A5CB6}">
      <dsp:nvSpPr>
        <dsp:cNvPr id="0" name=""/>
        <dsp:cNvSpPr/>
      </dsp:nvSpPr>
      <dsp:spPr>
        <a:xfrm>
          <a:off x="1835524" y="2367515"/>
          <a:ext cx="2035586" cy="814234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/>
            <a:t>銷售分析</a:t>
          </a:r>
        </a:p>
      </dsp:txBody>
      <dsp:txXfrm>
        <a:off x="2242641" y="2367515"/>
        <a:ext cx="1221352" cy="814234"/>
      </dsp:txXfrm>
    </dsp:sp>
    <dsp:sp modelId="{D40BA52B-56E0-43E8-BA95-1BBB34A95ECA}">
      <dsp:nvSpPr>
        <dsp:cNvPr id="0" name=""/>
        <dsp:cNvSpPr/>
      </dsp:nvSpPr>
      <dsp:spPr>
        <a:xfrm>
          <a:off x="3667552" y="2367515"/>
          <a:ext cx="2035586" cy="814234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/>
            <a:t>遊玩時間</a:t>
          </a:r>
        </a:p>
      </dsp:txBody>
      <dsp:txXfrm>
        <a:off x="4074669" y="2367515"/>
        <a:ext cx="1221352" cy="814234"/>
      </dsp:txXfrm>
    </dsp:sp>
    <dsp:sp modelId="{BF32B001-5753-4E97-B6F0-E0C58C9640F7}">
      <dsp:nvSpPr>
        <dsp:cNvPr id="0" name=""/>
        <dsp:cNvSpPr/>
      </dsp:nvSpPr>
      <dsp:spPr>
        <a:xfrm>
          <a:off x="5499579" y="2367515"/>
          <a:ext cx="2035586" cy="814234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/>
            <a:t>社群參與</a:t>
          </a:r>
        </a:p>
      </dsp:txBody>
      <dsp:txXfrm>
        <a:off x="5906696" y="2367515"/>
        <a:ext cx="1221352" cy="8142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4/20/2020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085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4/20/2020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26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4/20/2020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943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4/20/2020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74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4/20/2020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623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4/20/2020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688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4/20/2020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455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4/20/2020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164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4/20/2020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40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4/20/2020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926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4/20/2020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689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4/20/2020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02738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76" r:id="rId6"/>
    <p:sldLayoutId id="2147483672" r:id="rId7"/>
    <p:sldLayoutId id="2147483673" r:id="rId8"/>
    <p:sldLayoutId id="2147483674" r:id="rId9"/>
    <p:sldLayoutId id="2147483675" r:id="rId10"/>
    <p:sldLayoutId id="2147483677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7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avast steam link - eveisterrible.info">
            <a:extLst>
              <a:ext uri="{FF2B5EF4-FFF2-40B4-BE49-F238E27FC236}">
                <a16:creationId xmlns:a16="http://schemas.microsoft.com/office/drawing/2014/main" id="{C785CC05-BA92-4629-8C1C-7A4DE1733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8028" y="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3" name="Rectangle 192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883" y="1661699"/>
            <a:ext cx="3703320" cy="94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883" y="1817914"/>
            <a:ext cx="3702134" cy="3378388"/>
          </a:xfrm>
          <a:prstGeom prst="rect">
            <a:avLst/>
          </a:prstGeom>
          <a:solidFill>
            <a:schemeClr val="bg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67A1AD9-64E9-4F42-A9A9-0D705577F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8916" y="1985628"/>
            <a:ext cx="3412067" cy="927123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/>
                </a:solidFill>
              </a:rPr>
              <a:t>大數據期中報告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C9F8692-D3DE-4226-829C-62136B3778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2131" y="3232184"/>
            <a:ext cx="3412067" cy="125105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000" dirty="0">
                <a:latin typeface="+mj-ea"/>
                <a:ea typeface="+mj-ea"/>
              </a:rPr>
              <a:t>B10815057</a:t>
            </a:r>
          </a:p>
          <a:p>
            <a:pPr>
              <a:lnSpc>
                <a:spcPct val="100000"/>
              </a:lnSpc>
            </a:pPr>
            <a:r>
              <a:rPr lang="zh-TW" altLang="en-US" sz="2000" dirty="0">
                <a:latin typeface="+mj-ea"/>
                <a:ea typeface="+mj-ea"/>
              </a:rPr>
              <a:t>廖聖郝</a:t>
            </a:r>
            <a:endParaRPr lang="en-US" altLang="zh-TW" sz="2000" dirty="0">
              <a:latin typeface="+mj-ea"/>
              <a:ea typeface="+mj-ea"/>
            </a:endParaRPr>
          </a:p>
          <a:p>
            <a:pPr>
              <a:lnSpc>
                <a:spcPct val="100000"/>
              </a:lnSpc>
            </a:pPr>
            <a:r>
              <a:rPr lang="zh-TW" altLang="en-US" sz="2000" dirty="0">
                <a:latin typeface="+mj-ea"/>
                <a:ea typeface="+mj-ea"/>
              </a:rPr>
              <a:t>四資工一</a:t>
            </a:r>
            <a:endParaRPr lang="en-US" altLang="zh-TW" sz="2000" dirty="0">
              <a:latin typeface="+mj-ea"/>
              <a:ea typeface="+mj-ea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D561A00-A0DF-49C2-9445-CC70D8312A67}"/>
              </a:ext>
            </a:extLst>
          </p:cNvPr>
          <p:cNvSpPr txBox="1"/>
          <p:nvPr/>
        </p:nvSpPr>
        <p:spPr>
          <a:xfrm>
            <a:off x="6433657" y="5663682"/>
            <a:ext cx="461665" cy="923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F8826F5-3C3C-42A2-BB45-9AB647F0E437}"/>
              </a:ext>
            </a:extLst>
          </p:cNvPr>
          <p:cNvSpPr/>
          <p:nvPr/>
        </p:nvSpPr>
        <p:spPr>
          <a:xfrm>
            <a:off x="4456017" y="4620485"/>
            <a:ext cx="3556003" cy="467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終極線上遊戲平台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C153632-F426-41EE-897F-081B944EFF58}"/>
              </a:ext>
            </a:extLst>
          </p:cNvPr>
          <p:cNvSpPr/>
          <p:nvPr/>
        </p:nvSpPr>
        <p:spPr>
          <a:xfrm>
            <a:off x="4532216" y="152400"/>
            <a:ext cx="3403603" cy="949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altLang="zh-TW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STEAM</a:t>
            </a:r>
            <a:endParaRPr lang="zh-TW" alt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469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0000"/>
            <a:lum/>
          </a:blip>
          <a:srcRect/>
          <a:tile tx="0" ty="0" sx="100000" sy="100000" flip="none" algn="b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5F5AE4B-B8D0-4AD7-9F7C-8622E3B262DD}"/>
              </a:ext>
            </a:extLst>
          </p:cNvPr>
          <p:cNvSpPr/>
          <p:nvPr/>
        </p:nvSpPr>
        <p:spPr>
          <a:xfrm>
            <a:off x="855984" y="1450241"/>
            <a:ext cx="10804407" cy="5289606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4487400-74DC-43E9-8F2B-EEBEC3B3BEB5}"/>
              </a:ext>
            </a:extLst>
          </p:cNvPr>
          <p:cNvSpPr txBox="1"/>
          <p:nvPr/>
        </p:nvSpPr>
        <p:spPr>
          <a:xfrm>
            <a:off x="4140066" y="470377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b="1" dirty="0">
                <a:solidFill>
                  <a:schemeClr val="bg1"/>
                </a:solidFill>
              </a:rPr>
              <a:t>價值創造推手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7CA28AF-45E0-4750-956D-71B1205350DD}"/>
              </a:ext>
            </a:extLst>
          </p:cNvPr>
          <p:cNvSpPr txBox="1"/>
          <p:nvPr/>
        </p:nvSpPr>
        <p:spPr>
          <a:xfrm>
            <a:off x="1289050" y="337567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/>
              <a:t>結構化數據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69AD118-110F-4F96-B2EC-FBE6CB4505EC}"/>
              </a:ext>
            </a:extLst>
          </p:cNvPr>
          <p:cNvSpPr txBox="1"/>
          <p:nvPr/>
        </p:nvSpPr>
        <p:spPr>
          <a:xfrm>
            <a:off x="3800335" y="3390231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/>
              <a:t>非結構化數據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6BF0EA3-2F83-47AE-A5AB-F5CEC8324A1E}"/>
              </a:ext>
            </a:extLst>
          </p:cNvPr>
          <p:cNvSpPr txBox="1"/>
          <p:nvPr/>
        </p:nvSpPr>
        <p:spPr>
          <a:xfrm>
            <a:off x="8776645" y="3375676"/>
            <a:ext cx="2822344" cy="1075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TW" altLang="en-US" sz="3200" dirty="0"/>
              <a:t>預測性分析指標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B5654DB-2D79-4CDF-92BB-83C0BF99F0EF}"/>
              </a:ext>
            </a:extLst>
          </p:cNvPr>
          <p:cNvSpPr txBox="1"/>
          <p:nvPr/>
        </p:nvSpPr>
        <p:spPr>
          <a:xfrm>
            <a:off x="6687530" y="339023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/>
              <a:t>即時資料</a:t>
            </a:r>
          </a:p>
        </p:txBody>
      </p:sp>
      <p:pic>
        <p:nvPicPr>
          <p:cNvPr id="1026" name="Picture 2" descr="Unstructured Data Icons - Download Free Vector Icons | Noun Project">
            <a:extLst>
              <a:ext uri="{FF2B5EF4-FFF2-40B4-BE49-F238E27FC236}">
                <a16:creationId xmlns:a16="http://schemas.microsoft.com/office/drawing/2014/main" id="{738EA2E7-FFCD-4CBC-AC1F-AEA86B1BC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066" y="1551780"/>
            <a:ext cx="1841195" cy="184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B3FC59C-5139-4315-B9C6-2EBDC5FF41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967" y="1506847"/>
            <a:ext cx="1841194" cy="184119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289F43A-4F66-471F-B22A-78B4D5DAB8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544" y="1534482"/>
            <a:ext cx="1841194" cy="184119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ED2E256-BD28-4926-A39D-18922C6142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077" y="1549038"/>
            <a:ext cx="1841194" cy="1841194"/>
          </a:xfrm>
          <a:prstGeom prst="rect">
            <a:avLst/>
          </a:prstGeom>
        </p:spPr>
      </p:pic>
      <p:sp>
        <p:nvSpPr>
          <p:cNvPr id="34" name="文字方塊 33">
            <a:extLst>
              <a:ext uri="{FF2B5EF4-FFF2-40B4-BE49-F238E27FC236}">
                <a16:creationId xmlns:a16="http://schemas.microsoft.com/office/drawing/2014/main" id="{DF6EF175-FD25-42CA-8A4B-C4454BAE1F93}"/>
              </a:ext>
            </a:extLst>
          </p:cNvPr>
          <p:cNvSpPr txBox="1"/>
          <p:nvPr/>
        </p:nvSpPr>
        <p:spPr>
          <a:xfrm>
            <a:off x="1105245" y="3959358"/>
            <a:ext cx="27566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將遊戲分為多個類型，每個類型的比重值都不同，根據用戶遊玩時數與社群參與度，最後排序出該玩家喜好的遊戲類型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D52C78E5-B9FF-4308-AAC8-F30E90B65568}"/>
              </a:ext>
            </a:extLst>
          </p:cNvPr>
          <p:cNvSpPr txBox="1"/>
          <p:nvPr/>
        </p:nvSpPr>
        <p:spPr>
          <a:xfrm>
            <a:off x="3849741" y="3957340"/>
            <a:ext cx="25534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根據鑑賞家與社群評論判斷一款遊戲是否受歡迎，增加受歡迎遊戲的推薦次數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60F1D77B-5C0B-477F-94AE-044DED41AE45}"/>
              </a:ext>
            </a:extLst>
          </p:cNvPr>
          <p:cNvSpPr txBox="1"/>
          <p:nvPr/>
        </p:nvSpPr>
        <p:spPr>
          <a:xfrm>
            <a:off x="6485471" y="3970134"/>
            <a:ext cx="23946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掌握近期熱門遊戲，與其發行商合作，推出優惠方案或多人購買優惠，並對喜歡該類型遊戲用戶推薦遊戲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BAC81880-DCCC-4244-84ED-F8576023485B}"/>
              </a:ext>
            </a:extLst>
          </p:cNvPr>
          <p:cNvSpPr txBox="1"/>
          <p:nvPr/>
        </p:nvSpPr>
        <p:spPr>
          <a:xfrm>
            <a:off x="8970634" y="4451631"/>
            <a:ext cx="26720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根據用戶與好友喜好類型與分析出用戶也可能喜歡的類型，在商店頁面或發送電子郵件推薦</a:t>
            </a:r>
          </a:p>
        </p:txBody>
      </p: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BAC654AC-F1D3-41E6-8127-5A2C5E3CBFA5}"/>
              </a:ext>
            </a:extLst>
          </p:cNvPr>
          <p:cNvCxnSpPr/>
          <p:nvPr/>
        </p:nvCxnSpPr>
        <p:spPr>
          <a:xfrm>
            <a:off x="3746611" y="1551055"/>
            <a:ext cx="0" cy="5087977"/>
          </a:xfrm>
          <a:prstGeom prst="line">
            <a:avLst/>
          </a:prstGeom>
          <a:ln w="381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442DF93F-7C9A-4AAC-9962-7000C68D39FE}"/>
              </a:ext>
            </a:extLst>
          </p:cNvPr>
          <p:cNvCxnSpPr/>
          <p:nvPr/>
        </p:nvCxnSpPr>
        <p:spPr>
          <a:xfrm>
            <a:off x="8900814" y="1549037"/>
            <a:ext cx="0" cy="5087977"/>
          </a:xfrm>
          <a:prstGeom prst="line">
            <a:avLst/>
          </a:prstGeom>
          <a:ln w="381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9B721EBD-ADA5-4235-9E7D-3F669522DF81}"/>
              </a:ext>
            </a:extLst>
          </p:cNvPr>
          <p:cNvCxnSpPr/>
          <p:nvPr/>
        </p:nvCxnSpPr>
        <p:spPr>
          <a:xfrm>
            <a:off x="6412754" y="1551054"/>
            <a:ext cx="0" cy="5087977"/>
          </a:xfrm>
          <a:prstGeom prst="line">
            <a:avLst/>
          </a:prstGeom>
          <a:ln w="381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469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0000"/>
            <a:lum/>
          </a:blip>
          <a:srcRect/>
          <a:tile tx="0" ty="0" sx="100000" sy="100000" flip="none" algn="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F22F57B-3D1D-4519-9B7C-53062C84F2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604"/>
          <a:stretch/>
        </p:blipFill>
        <p:spPr>
          <a:xfrm>
            <a:off x="2469289" y="0"/>
            <a:ext cx="7397821" cy="31991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9BF88C2-93EA-4E15-9DB8-46A7BEB0F8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166"/>
          <a:stretch/>
        </p:blipFill>
        <p:spPr>
          <a:xfrm>
            <a:off x="2469289" y="3429000"/>
            <a:ext cx="7188419" cy="34083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9B94C42-AF2B-4B30-9E74-536F193DD1D8}"/>
              </a:ext>
            </a:extLst>
          </p:cNvPr>
          <p:cNvSpPr txBox="1"/>
          <p:nvPr/>
        </p:nvSpPr>
        <p:spPr>
          <a:xfrm>
            <a:off x="915655" y="1993187"/>
            <a:ext cx="861774" cy="291361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</a:rPr>
              <a:t>結構化資料</a:t>
            </a:r>
          </a:p>
        </p:txBody>
      </p:sp>
    </p:spTree>
    <p:extLst>
      <p:ext uri="{BB962C8B-B14F-4D97-AF65-F5344CB8AC3E}">
        <p14:creationId xmlns:p14="http://schemas.microsoft.com/office/powerpoint/2010/main" val="2951084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0000"/>
            <a:lum/>
          </a:blip>
          <a:srcRect/>
          <a:tile tx="0" ty="0" sx="100000" sy="100000" flip="none" algn="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32A5FCD-6681-4B67-8D58-C3A7DCF92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19" y="361950"/>
            <a:ext cx="8963025" cy="30670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02417F8-A3D3-4469-9AFF-0806F4727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019" y="3647861"/>
            <a:ext cx="8763000" cy="2952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77747FA-2C1E-4773-A7B4-7A25AE4B2BC1}"/>
              </a:ext>
            </a:extLst>
          </p:cNvPr>
          <p:cNvSpPr txBox="1"/>
          <p:nvPr/>
        </p:nvSpPr>
        <p:spPr>
          <a:xfrm>
            <a:off x="391674" y="1571947"/>
            <a:ext cx="861774" cy="347787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</a:rPr>
              <a:t>非結構化資料</a:t>
            </a:r>
          </a:p>
        </p:txBody>
      </p:sp>
    </p:spTree>
    <p:extLst>
      <p:ext uri="{BB962C8B-B14F-4D97-AF65-F5344CB8AC3E}">
        <p14:creationId xmlns:p14="http://schemas.microsoft.com/office/powerpoint/2010/main" val="188554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8000"/>
            <a:lum/>
          </a:blip>
          <a:srcRect/>
          <a:tile tx="0" ty="0" sx="100000" sy="100000" flip="none" algn="b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0E768D8-0068-4CAD-A779-8F4F6AF357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73" b="24896"/>
          <a:stretch/>
        </p:blipFill>
        <p:spPr>
          <a:xfrm>
            <a:off x="2465797" y="81919"/>
            <a:ext cx="7260405" cy="32018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D53CDE4-6008-4BA1-8A4D-1025435D76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50" r="4727" b="27981"/>
          <a:stretch/>
        </p:blipFill>
        <p:spPr>
          <a:xfrm>
            <a:off x="1791127" y="3389174"/>
            <a:ext cx="8963825" cy="33869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23287B5-3550-4DA9-A5C8-F77B91DE0BEC}"/>
              </a:ext>
            </a:extLst>
          </p:cNvPr>
          <p:cNvSpPr txBox="1"/>
          <p:nvPr/>
        </p:nvSpPr>
        <p:spPr>
          <a:xfrm>
            <a:off x="334524" y="2109094"/>
            <a:ext cx="861774" cy="234936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</a:rPr>
              <a:t>即時資料</a:t>
            </a:r>
          </a:p>
        </p:txBody>
      </p:sp>
      <p:sp>
        <p:nvSpPr>
          <p:cNvPr id="8" name="圖說文字: 折線加上框線和強調線 7">
            <a:extLst>
              <a:ext uri="{FF2B5EF4-FFF2-40B4-BE49-F238E27FC236}">
                <a16:creationId xmlns:a16="http://schemas.microsoft.com/office/drawing/2014/main" id="{420D6255-A800-4240-A797-6B1700F44EC7}"/>
              </a:ext>
            </a:extLst>
          </p:cNvPr>
          <p:cNvSpPr/>
          <p:nvPr/>
        </p:nvSpPr>
        <p:spPr>
          <a:xfrm>
            <a:off x="-1" y="569453"/>
            <a:ext cx="1791127" cy="612648"/>
          </a:xfrm>
          <a:prstGeom prst="accentBorderCallout2">
            <a:avLst>
              <a:gd name="adj1" fmla="val 62352"/>
              <a:gd name="adj2" fmla="val 109885"/>
              <a:gd name="adj3" fmla="val 60675"/>
              <a:gd name="adj4" fmla="val 124308"/>
              <a:gd name="adj5" fmla="val -46815"/>
              <a:gd name="adj6" fmla="val 149389"/>
            </a:avLst>
          </a:prstGeom>
          <a:solidFill>
            <a:schemeClr val="tx2">
              <a:lumMod val="75000"/>
              <a:lumOff val="25000"/>
            </a:schemeClr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新品與話題商品</a:t>
            </a:r>
          </a:p>
        </p:txBody>
      </p:sp>
    </p:spTree>
    <p:extLst>
      <p:ext uri="{BB962C8B-B14F-4D97-AF65-F5344CB8AC3E}">
        <p14:creationId xmlns:p14="http://schemas.microsoft.com/office/powerpoint/2010/main" val="2900167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1000"/>
            <a:lum/>
          </a:blip>
          <a:srcRect/>
          <a:tile tx="0" ty="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2019C08-AD42-4EDB-A718-514FD73DF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572" y="145918"/>
            <a:ext cx="9605642" cy="24534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A04B9AE-1E98-4446-9C31-CADED9AF82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7956" b="34799"/>
          <a:stretch/>
        </p:blipFill>
        <p:spPr>
          <a:xfrm>
            <a:off x="1427572" y="2734087"/>
            <a:ext cx="9380841" cy="39842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477B1B9-1963-4684-8A2E-0FB2B2A7EAF1}"/>
              </a:ext>
            </a:extLst>
          </p:cNvPr>
          <p:cNvSpPr txBox="1"/>
          <p:nvPr/>
        </p:nvSpPr>
        <p:spPr>
          <a:xfrm>
            <a:off x="350898" y="482188"/>
            <a:ext cx="861774" cy="450379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lvl="1"/>
            <a:r>
              <a:rPr lang="zh-TW" altLang="en-US" sz="4400" b="1" dirty="0">
                <a:solidFill>
                  <a:schemeClr val="bg1"/>
                </a:solidFill>
              </a:rPr>
              <a:t>預測性分析指標</a:t>
            </a:r>
          </a:p>
        </p:txBody>
      </p:sp>
    </p:spTree>
    <p:extLst>
      <p:ext uri="{BB962C8B-B14F-4D97-AF65-F5344CB8AC3E}">
        <p14:creationId xmlns:p14="http://schemas.microsoft.com/office/powerpoint/2010/main" val="2984509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2E80503-913A-4FBE-A571-D5F782B4A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17" y="1313220"/>
            <a:ext cx="7799352" cy="554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45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56000">
              <a:schemeClr val="accent2">
                <a:lumMod val="89000"/>
              </a:schemeClr>
            </a:gs>
            <a:gs pos="84000">
              <a:srgbClr val="002060"/>
            </a:gs>
            <a:gs pos="97000">
              <a:schemeClr val="tx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A56473-F76B-4171-AB6A-195467CD8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503" y="2360008"/>
            <a:ext cx="2482263" cy="2137983"/>
          </a:xfrm>
        </p:spPr>
        <p:txBody>
          <a:bodyPr>
            <a:normAutofit/>
          </a:bodyPr>
          <a:lstStyle/>
          <a:p>
            <a:pPr algn="ctr"/>
            <a:r>
              <a:rPr lang="zh-TW" altLang="en-US" sz="6600" b="1" dirty="0">
                <a:solidFill>
                  <a:schemeClr val="tx1"/>
                </a:solidFill>
              </a:rPr>
              <a:t>大</a:t>
            </a:r>
            <a:br>
              <a:rPr lang="en-US" altLang="zh-TW" sz="6600" b="1" dirty="0">
                <a:solidFill>
                  <a:schemeClr val="tx1"/>
                </a:solidFill>
              </a:rPr>
            </a:br>
            <a:r>
              <a:rPr lang="zh-TW" altLang="en-US" sz="6600" b="1" dirty="0">
                <a:solidFill>
                  <a:schemeClr val="tx1"/>
                </a:solidFill>
              </a:rPr>
              <a:t>綱</a:t>
            </a:r>
          </a:p>
        </p:txBody>
      </p:sp>
      <p:pic>
        <p:nvPicPr>
          <p:cNvPr id="5" name="圖片 4" descr="一張含有 黑色 的圖片&#10;&#10;自動產生的描述">
            <a:extLst>
              <a:ext uri="{FF2B5EF4-FFF2-40B4-BE49-F238E27FC236}">
                <a16:creationId xmlns:a16="http://schemas.microsoft.com/office/drawing/2014/main" id="{95809B42-9E4A-4FF9-BC9A-10BECBD84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47" y="197130"/>
            <a:ext cx="1545581" cy="1286933"/>
          </a:xfrm>
          <a:prstGeom prst="rect">
            <a:avLst/>
          </a:prstGeom>
        </p:spPr>
      </p:pic>
      <p:pic>
        <p:nvPicPr>
          <p:cNvPr id="3074" name="Picture 2" descr="Magnifier, problem, question, search icon">
            <a:extLst>
              <a:ext uri="{FF2B5EF4-FFF2-40B4-BE49-F238E27FC236}">
                <a16:creationId xmlns:a16="http://schemas.microsoft.com/office/drawing/2014/main" id="{29265A14-CE11-4931-888C-FACEE3DFA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75000"/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288" y="1573660"/>
            <a:ext cx="1939039" cy="193903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34ECCE6-F545-4CC7-AFBB-327B2E248F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785" y="3452678"/>
            <a:ext cx="1682044" cy="1682044"/>
          </a:xfrm>
          <a:prstGeom prst="rect">
            <a:avLst/>
          </a:prstGeom>
        </p:spPr>
      </p:pic>
      <p:pic>
        <p:nvPicPr>
          <p:cNvPr id="19" name="圖片 18" descr="一張含有 畫畫 的圖片&#10;&#10;自動產生的描述">
            <a:extLst>
              <a:ext uri="{FF2B5EF4-FFF2-40B4-BE49-F238E27FC236}">
                <a16:creationId xmlns:a16="http://schemas.microsoft.com/office/drawing/2014/main" id="{AC4C0931-21D3-4587-9AD1-AF13DE420E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118" y="5194742"/>
            <a:ext cx="1557378" cy="1557378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A37E0F93-B57B-42D5-9C41-028F23C43192}"/>
              </a:ext>
            </a:extLst>
          </p:cNvPr>
          <p:cNvSpPr txBox="1"/>
          <p:nvPr/>
        </p:nvSpPr>
        <p:spPr>
          <a:xfrm>
            <a:off x="6157441" y="486653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/>
              <a:t>公司簡介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45ED0C0-A055-42CD-BC44-0F094ADA0158}"/>
              </a:ext>
            </a:extLst>
          </p:cNvPr>
          <p:cNvSpPr txBox="1"/>
          <p:nvPr/>
        </p:nvSpPr>
        <p:spPr>
          <a:xfrm>
            <a:off x="6096000" y="3999778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/>
              <a:t>大數據策略文件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2C16129-1BA5-4882-ABF8-CAEA64AE74C9}"/>
              </a:ext>
            </a:extLst>
          </p:cNvPr>
          <p:cNvSpPr txBox="1"/>
          <p:nvPr/>
        </p:nvSpPr>
        <p:spPr>
          <a:xfrm>
            <a:off x="6096000" y="5311712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/>
              <a:t>價值創造流程之</a:t>
            </a:r>
            <a:endParaRPr lang="en-US" altLang="zh-TW" sz="4000" b="1" dirty="0"/>
          </a:p>
          <a:p>
            <a:r>
              <a:rPr lang="zh-TW" altLang="en-US" sz="4000" b="1" dirty="0"/>
              <a:t>大數據預想工作表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8CCB9B29-CFEE-40FD-A528-5C7C59E32EAC}"/>
              </a:ext>
            </a:extLst>
          </p:cNvPr>
          <p:cNvSpPr txBox="1"/>
          <p:nvPr/>
        </p:nvSpPr>
        <p:spPr>
          <a:xfrm>
            <a:off x="6157441" y="2189236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/>
              <a:t>問題背景說明</a:t>
            </a:r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7ABFED98-AC9A-4264-9C8C-2706435F08B0}"/>
              </a:ext>
            </a:extLst>
          </p:cNvPr>
          <p:cNvCxnSpPr>
            <a:cxnSpLocks/>
          </p:cNvCxnSpPr>
          <p:nvPr/>
        </p:nvCxnSpPr>
        <p:spPr>
          <a:xfrm>
            <a:off x="3750067" y="1573660"/>
            <a:ext cx="62775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09BF43D8-364D-4B40-93D4-00C4FD96C48D}"/>
              </a:ext>
            </a:extLst>
          </p:cNvPr>
          <p:cNvCxnSpPr>
            <a:cxnSpLocks/>
          </p:cNvCxnSpPr>
          <p:nvPr/>
        </p:nvCxnSpPr>
        <p:spPr>
          <a:xfrm>
            <a:off x="3750067" y="3429000"/>
            <a:ext cx="62775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9246EBA6-6D5C-4DFA-A144-53B0D73C96A7}"/>
              </a:ext>
            </a:extLst>
          </p:cNvPr>
          <p:cNvCxnSpPr>
            <a:cxnSpLocks/>
          </p:cNvCxnSpPr>
          <p:nvPr/>
        </p:nvCxnSpPr>
        <p:spPr>
          <a:xfrm>
            <a:off x="3750067" y="5122825"/>
            <a:ext cx="62775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6B1FE14B-7EDD-4222-81D3-718316B7891C}"/>
              </a:ext>
            </a:extLst>
          </p:cNvPr>
          <p:cNvCxnSpPr>
            <a:cxnSpLocks/>
          </p:cNvCxnSpPr>
          <p:nvPr/>
        </p:nvCxnSpPr>
        <p:spPr>
          <a:xfrm>
            <a:off x="3718230" y="0"/>
            <a:ext cx="0" cy="685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845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-25400" sx="100000" sy="100000" flip="none" algn="b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16477D8-711F-4C20-B8C0-E06C37602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592" y="1068621"/>
            <a:ext cx="6309003" cy="1013800"/>
          </a:xfrm>
        </p:spPr>
        <p:txBody>
          <a:bodyPr>
            <a:norm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</a:rPr>
              <a:t>公司介紹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A9E675-8926-4D7A-824B-FA1ED8724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575" y="2489077"/>
            <a:ext cx="6309003" cy="3962266"/>
          </a:xfrm>
          <a:noFill/>
        </p:spPr>
        <p:txBody>
          <a:bodyPr>
            <a:noAutofit/>
          </a:bodyPr>
          <a:lstStyle/>
          <a:p>
            <a:r>
              <a:rPr lang="en-US" altLang="zh-TW" sz="2000" dirty="0">
                <a:solidFill>
                  <a:schemeClr val="bg1"/>
                </a:solidFill>
              </a:rPr>
              <a:t>Steam</a:t>
            </a:r>
            <a:r>
              <a:rPr lang="zh-TW" altLang="en-US" sz="2000" dirty="0">
                <a:solidFill>
                  <a:schemeClr val="bg1"/>
                </a:solidFill>
              </a:rPr>
              <a:t>是維爾福</a:t>
            </a:r>
            <a:r>
              <a:rPr lang="en-US" altLang="zh-TW" sz="2000" dirty="0">
                <a:solidFill>
                  <a:schemeClr val="bg1"/>
                </a:solidFill>
              </a:rPr>
              <a:t>(valve)</a:t>
            </a:r>
            <a:r>
              <a:rPr lang="zh-TW" altLang="en-US" sz="2000" dirty="0">
                <a:solidFill>
                  <a:schemeClr val="bg1"/>
                </a:solidFill>
              </a:rPr>
              <a:t>在</a:t>
            </a:r>
            <a:r>
              <a:rPr lang="en-US" altLang="zh-TW" sz="2000" dirty="0">
                <a:solidFill>
                  <a:schemeClr val="bg1"/>
                </a:solidFill>
              </a:rPr>
              <a:t>2003</a:t>
            </a:r>
            <a:r>
              <a:rPr lang="zh-TW" altLang="en-US" sz="2000" dirty="0">
                <a:solidFill>
                  <a:schemeClr val="bg1"/>
                </a:solidFill>
              </a:rPr>
              <a:t>年推出的數位發行平台，最初是維爾福為了讓自家遊戲能夠自動更新而開發的工具，之後</a:t>
            </a:r>
            <a:r>
              <a:rPr lang="en-US" altLang="zh-TW" sz="2000" dirty="0">
                <a:solidFill>
                  <a:schemeClr val="bg1"/>
                </a:solidFill>
              </a:rPr>
              <a:t>steam</a:t>
            </a:r>
            <a:r>
              <a:rPr lang="zh-TW" altLang="en-US" sz="2000" dirty="0">
                <a:solidFill>
                  <a:schemeClr val="bg1"/>
                </a:solidFill>
              </a:rPr>
              <a:t>開始提供線上購物、社群、交易、反盜版、反作弊、伺服器</a:t>
            </a:r>
            <a:r>
              <a:rPr lang="en-US" altLang="zh-TW" sz="2000" dirty="0">
                <a:solidFill>
                  <a:schemeClr val="bg1"/>
                </a:solidFill>
              </a:rPr>
              <a:t>…</a:t>
            </a:r>
            <a:r>
              <a:rPr lang="zh-TW" altLang="en-US" sz="2000" dirty="0">
                <a:solidFill>
                  <a:schemeClr val="bg1"/>
                </a:solidFill>
              </a:rPr>
              <a:t>，它對遊戲界帶來巨大的革命，推翻遊戲實體販售，改為網路線上下載，且綁定帳號，</a:t>
            </a:r>
            <a:r>
              <a:rPr lang="en-US" altLang="zh-TW" sz="2000" dirty="0">
                <a:solidFill>
                  <a:schemeClr val="bg1"/>
                </a:solidFill>
              </a:rPr>
              <a:t>steam</a:t>
            </a:r>
            <a:r>
              <a:rPr lang="zh-TW" altLang="en-US" sz="2000" dirty="0">
                <a:solidFill>
                  <a:schemeClr val="bg1"/>
                </a:solidFill>
              </a:rPr>
              <a:t>平台帶來了正版的風氣，豐富的社群功能，甚至讓玩家可以發佈自己製作的模組，與遊戲結合的市集功能，供玩家販售或購買虛擬寶物，每隔幾個月就有一次的特賣會，讓許多消費者抱怨這根本是荷包殺手，如今</a:t>
            </a:r>
            <a:r>
              <a:rPr lang="en-US" altLang="zh-TW" sz="2000" dirty="0">
                <a:solidFill>
                  <a:schemeClr val="bg1"/>
                </a:solidFill>
              </a:rPr>
              <a:t>steam</a:t>
            </a:r>
            <a:r>
              <a:rPr lang="zh-TW" altLang="en-US" sz="2000" dirty="0">
                <a:solidFill>
                  <a:schemeClr val="bg1"/>
                </a:solidFill>
              </a:rPr>
              <a:t>是遊戲界最大的發行平台，商店遊戲總數量超過</a:t>
            </a:r>
            <a:r>
              <a:rPr lang="en-US" altLang="zh-TW" sz="2000" dirty="0">
                <a:solidFill>
                  <a:schemeClr val="bg1"/>
                </a:solidFill>
              </a:rPr>
              <a:t>3</a:t>
            </a:r>
            <a:r>
              <a:rPr lang="zh-TW" altLang="en-US" sz="2000" dirty="0">
                <a:solidFill>
                  <a:schemeClr val="bg1"/>
                </a:solidFill>
              </a:rPr>
              <a:t>萬，每日活躍人數多達</a:t>
            </a:r>
            <a:r>
              <a:rPr lang="en-US" altLang="zh-TW" sz="2000" dirty="0">
                <a:solidFill>
                  <a:schemeClr val="bg1"/>
                </a:solidFill>
              </a:rPr>
              <a:t>4500</a:t>
            </a:r>
            <a:r>
              <a:rPr lang="zh-TW" altLang="en-US" sz="2000" dirty="0">
                <a:solidFill>
                  <a:schemeClr val="bg1"/>
                </a:solidFill>
              </a:rPr>
              <a:t>萬人。</a:t>
            </a:r>
          </a:p>
        </p:txBody>
      </p:sp>
      <p:pic>
        <p:nvPicPr>
          <p:cNvPr id="2050" name="Picture 2" descr="Welcome to Steam">
            <a:extLst>
              <a:ext uri="{FF2B5EF4-FFF2-40B4-BE49-F238E27FC236}">
                <a16:creationId xmlns:a16="http://schemas.microsoft.com/office/drawing/2014/main" id="{F4094567-74ED-462F-995E-918BE4F326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0" r="28830"/>
          <a:stretch/>
        </p:blipFill>
        <p:spPr bwMode="auto">
          <a:xfrm>
            <a:off x="7521283" y="10"/>
            <a:ext cx="467071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027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tile tx="0" ty="0" sx="100000" sy="100000" flip="none" algn="b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team - 维基百科，自由的百科全书">
            <a:extLst>
              <a:ext uri="{FF2B5EF4-FFF2-40B4-BE49-F238E27FC236}">
                <a16:creationId xmlns:a16="http://schemas.microsoft.com/office/drawing/2014/main" id="{D6313845-D769-4AB5-B010-601C2DA25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755" y="1339682"/>
            <a:ext cx="3770489" cy="37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68237749-27BC-495E-AF36-FD3B1D99656F}"/>
              </a:ext>
            </a:extLst>
          </p:cNvPr>
          <p:cNvSpPr txBox="1"/>
          <p:nvPr/>
        </p:nvSpPr>
        <p:spPr>
          <a:xfrm>
            <a:off x="543532" y="411805"/>
            <a:ext cx="2649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</a:rPr>
              <a:t>時常推出特價活動吸引消費者消費</a:t>
            </a: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BF526A97-E198-42B3-8D34-05B954344AE6}"/>
              </a:ext>
            </a:extLst>
          </p:cNvPr>
          <p:cNvGrpSpPr/>
          <p:nvPr/>
        </p:nvGrpSpPr>
        <p:grpSpPr>
          <a:xfrm>
            <a:off x="543532" y="1242803"/>
            <a:ext cx="3835174" cy="1096677"/>
            <a:chOff x="203426" y="1793997"/>
            <a:chExt cx="3835174" cy="1096677"/>
          </a:xfrm>
        </p:grpSpPr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46964096-105E-4C9C-BAEF-3FB1BA629D80}"/>
                </a:ext>
              </a:extLst>
            </p:cNvPr>
            <p:cNvCxnSpPr/>
            <p:nvPr/>
          </p:nvCxnSpPr>
          <p:spPr>
            <a:xfrm>
              <a:off x="203426" y="1793997"/>
              <a:ext cx="246697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60D5306B-20BC-44EA-854D-D96ECE5818D5}"/>
                </a:ext>
              </a:extLst>
            </p:cNvPr>
            <p:cNvCxnSpPr>
              <a:cxnSpLocks/>
            </p:cNvCxnSpPr>
            <p:nvPr/>
          </p:nvCxnSpPr>
          <p:spPr>
            <a:xfrm>
              <a:off x="2670401" y="1793997"/>
              <a:ext cx="1368199" cy="109667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6A37CB0-558F-4F3E-A38D-CD502CDA0A8C}"/>
              </a:ext>
            </a:extLst>
          </p:cNvPr>
          <p:cNvSpPr txBox="1"/>
          <p:nvPr/>
        </p:nvSpPr>
        <p:spPr>
          <a:xfrm>
            <a:off x="543532" y="2809427"/>
            <a:ext cx="2901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</a:rPr>
              <a:t>大部分的電腦遊戲都可以在</a:t>
            </a:r>
            <a:r>
              <a:rPr lang="en-US" altLang="zh-TW" sz="2400" dirty="0">
                <a:solidFill>
                  <a:schemeClr val="bg1"/>
                </a:solidFill>
              </a:rPr>
              <a:t>steam</a:t>
            </a:r>
            <a:r>
              <a:rPr lang="zh-TW" altLang="en-US" sz="2400" dirty="0">
                <a:solidFill>
                  <a:schemeClr val="bg1"/>
                </a:solidFill>
              </a:rPr>
              <a:t>找到</a:t>
            </a: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2A090D5C-D51F-47B1-BD37-D25E43F9CFE6}"/>
              </a:ext>
            </a:extLst>
          </p:cNvPr>
          <p:cNvCxnSpPr>
            <a:cxnSpLocks/>
          </p:cNvCxnSpPr>
          <p:nvPr/>
        </p:nvCxnSpPr>
        <p:spPr>
          <a:xfrm>
            <a:off x="543532" y="3640424"/>
            <a:ext cx="366722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1FDE88BD-886D-4FEF-B18B-C0791206EB90}"/>
              </a:ext>
            </a:extLst>
          </p:cNvPr>
          <p:cNvSpPr txBox="1"/>
          <p:nvPr/>
        </p:nvSpPr>
        <p:spPr>
          <a:xfrm>
            <a:off x="543532" y="4557721"/>
            <a:ext cx="31236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</a:rPr>
              <a:t>多個遊戲搭配形成組合包，通常是同一類型遊戲，針對喜好特定類型遊戲的消費者</a:t>
            </a:r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0634DC0F-137A-43C5-B0D1-F2D79E9EDEA6}"/>
              </a:ext>
            </a:extLst>
          </p:cNvPr>
          <p:cNvGrpSpPr/>
          <p:nvPr/>
        </p:nvGrpSpPr>
        <p:grpSpPr>
          <a:xfrm>
            <a:off x="543532" y="4657725"/>
            <a:ext cx="4276118" cy="1462005"/>
            <a:chOff x="543532" y="4657725"/>
            <a:chExt cx="4276118" cy="1462005"/>
          </a:xfrm>
        </p:grpSpPr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A2C7459C-9B7D-4B98-B4FD-B76D42AEE461}"/>
                </a:ext>
              </a:extLst>
            </p:cNvPr>
            <p:cNvCxnSpPr>
              <a:cxnSpLocks/>
            </p:cNvCxnSpPr>
            <p:nvPr/>
          </p:nvCxnSpPr>
          <p:spPr>
            <a:xfrm>
              <a:off x="543532" y="6119730"/>
              <a:ext cx="290172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C41D07FC-5AA8-4CC3-B586-F07B3D84D5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5256" y="4657725"/>
              <a:ext cx="1374394" cy="146200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A84CEF20-E28A-44BF-BFD9-E841DDE338EA}"/>
              </a:ext>
            </a:extLst>
          </p:cNvPr>
          <p:cNvSpPr txBox="1"/>
          <p:nvPr/>
        </p:nvSpPr>
        <p:spPr>
          <a:xfrm rot="10800000" flipV="1">
            <a:off x="7981244" y="221481"/>
            <a:ext cx="32664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</a:rPr>
              <a:t>特價活動時效短，抓住消費者撿便宜的心態，以時間壓迫促使消費者盡快購買</a:t>
            </a:r>
          </a:p>
        </p:txBody>
      </p:sp>
      <p:grpSp>
        <p:nvGrpSpPr>
          <p:cNvPr id="4100" name="群組 4099">
            <a:extLst>
              <a:ext uri="{FF2B5EF4-FFF2-40B4-BE49-F238E27FC236}">
                <a16:creationId xmlns:a16="http://schemas.microsoft.com/office/drawing/2014/main" id="{330FF974-9BE0-4D6E-8AFB-C51A202FDFCC}"/>
              </a:ext>
            </a:extLst>
          </p:cNvPr>
          <p:cNvGrpSpPr/>
          <p:nvPr/>
        </p:nvGrpSpPr>
        <p:grpSpPr>
          <a:xfrm>
            <a:off x="7868425" y="1791141"/>
            <a:ext cx="3379285" cy="663736"/>
            <a:chOff x="7793540" y="1868774"/>
            <a:chExt cx="3379285" cy="663736"/>
          </a:xfrm>
        </p:grpSpPr>
        <p:cxnSp>
          <p:nvCxnSpPr>
            <p:cNvPr id="64" name="直線接點 63">
              <a:extLst>
                <a:ext uri="{FF2B5EF4-FFF2-40B4-BE49-F238E27FC236}">
                  <a16:creationId xmlns:a16="http://schemas.microsoft.com/office/drawing/2014/main" id="{F3F35667-7374-43C7-ABB4-0B1E562DDDFA}"/>
                </a:ext>
              </a:extLst>
            </p:cNvPr>
            <p:cNvCxnSpPr>
              <a:cxnSpLocks/>
            </p:cNvCxnSpPr>
            <p:nvPr/>
          </p:nvCxnSpPr>
          <p:spPr>
            <a:xfrm>
              <a:off x="8125432" y="1868774"/>
              <a:ext cx="304739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781A852F-B427-4123-B66A-D03DF38182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93540" y="1888021"/>
              <a:ext cx="312136" cy="64448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1A838598-3B62-4809-828D-C21A53D918AA}"/>
              </a:ext>
            </a:extLst>
          </p:cNvPr>
          <p:cNvCxnSpPr>
            <a:cxnSpLocks/>
          </p:cNvCxnSpPr>
          <p:nvPr/>
        </p:nvCxnSpPr>
        <p:spPr>
          <a:xfrm>
            <a:off x="7890401" y="3908998"/>
            <a:ext cx="335730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1" name="文字方塊 4100">
            <a:extLst>
              <a:ext uri="{FF2B5EF4-FFF2-40B4-BE49-F238E27FC236}">
                <a16:creationId xmlns:a16="http://schemas.microsoft.com/office/drawing/2014/main" id="{4B116C85-8911-46D9-B0E9-BC918C7F48D6}"/>
              </a:ext>
            </a:extLst>
          </p:cNvPr>
          <p:cNvSpPr txBox="1"/>
          <p:nvPr/>
        </p:nvSpPr>
        <p:spPr>
          <a:xfrm>
            <a:off x="8272108" y="1970006"/>
            <a:ext cx="30473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</a:rPr>
              <a:t>有些遊戲附有交換卡片系統，可與他人交換卡片，收集成一套卡牌後獲得</a:t>
            </a:r>
            <a:r>
              <a:rPr lang="en-US" altLang="zh-TW" sz="2400" dirty="0">
                <a:solidFill>
                  <a:schemeClr val="bg1"/>
                </a:solidFill>
              </a:rPr>
              <a:t>steam</a:t>
            </a:r>
            <a:r>
              <a:rPr lang="zh-TW" altLang="en-US" sz="2400" dirty="0">
                <a:solidFill>
                  <a:schemeClr val="bg1"/>
                </a:solidFill>
              </a:rPr>
              <a:t>等級的經驗值</a:t>
            </a:r>
          </a:p>
        </p:txBody>
      </p:sp>
      <p:sp>
        <p:nvSpPr>
          <p:cNvPr id="4105" name="文字方塊 4104">
            <a:extLst>
              <a:ext uri="{FF2B5EF4-FFF2-40B4-BE49-F238E27FC236}">
                <a16:creationId xmlns:a16="http://schemas.microsoft.com/office/drawing/2014/main" id="{CA559182-DCC8-49C6-850E-D09C3AE5C336}"/>
              </a:ext>
            </a:extLst>
          </p:cNvPr>
          <p:cNvSpPr txBox="1"/>
          <p:nvPr/>
        </p:nvSpPr>
        <p:spPr>
          <a:xfrm>
            <a:off x="7631941" y="4769144"/>
            <a:ext cx="43277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</a:rPr>
              <a:t>市集買賣虛擬寶物，賣出的金額存入</a:t>
            </a:r>
            <a:r>
              <a:rPr lang="en-US" altLang="zh-TW" sz="2400" dirty="0">
                <a:solidFill>
                  <a:schemeClr val="bg1"/>
                </a:solidFill>
              </a:rPr>
              <a:t>steam</a:t>
            </a:r>
            <a:r>
              <a:rPr lang="zh-TW" altLang="en-US" sz="2400" dirty="0">
                <a:solidFill>
                  <a:schemeClr val="bg1"/>
                </a:solidFill>
              </a:rPr>
              <a:t>錢包，可以購買遊戲或寶物，形成經濟循環，甚至有人靠著</a:t>
            </a:r>
            <a:r>
              <a:rPr lang="en-US" altLang="zh-TW" sz="2400" dirty="0">
                <a:solidFill>
                  <a:schemeClr val="bg1"/>
                </a:solidFill>
              </a:rPr>
              <a:t>steam</a:t>
            </a:r>
            <a:r>
              <a:rPr lang="zh-TW" altLang="en-US" sz="2400" dirty="0">
                <a:solidFill>
                  <a:schemeClr val="bg1"/>
                </a:solidFill>
              </a:rPr>
              <a:t>賺錢</a:t>
            </a:r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BFF0F70C-F044-416C-815A-36F2711BF6D4}"/>
              </a:ext>
            </a:extLst>
          </p:cNvPr>
          <p:cNvCxnSpPr>
            <a:cxnSpLocks/>
          </p:cNvCxnSpPr>
          <p:nvPr/>
        </p:nvCxnSpPr>
        <p:spPr>
          <a:xfrm>
            <a:off x="6826909" y="5110171"/>
            <a:ext cx="969813" cy="122863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167F8830-D45D-4258-A599-460113792371}"/>
              </a:ext>
            </a:extLst>
          </p:cNvPr>
          <p:cNvCxnSpPr>
            <a:cxnSpLocks/>
          </p:cNvCxnSpPr>
          <p:nvPr/>
        </p:nvCxnSpPr>
        <p:spPr>
          <a:xfrm>
            <a:off x="7796722" y="6338804"/>
            <a:ext cx="385458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>
            <a:extLst>
              <a:ext uri="{FF2B5EF4-FFF2-40B4-BE49-F238E27FC236}">
                <a16:creationId xmlns:a16="http://schemas.microsoft.com/office/drawing/2014/main" id="{CF74C8E1-53B2-4C8C-AADA-B176F988BCCC}"/>
              </a:ext>
            </a:extLst>
          </p:cNvPr>
          <p:cNvSpPr txBox="1"/>
          <p:nvPr/>
        </p:nvSpPr>
        <p:spPr>
          <a:xfrm>
            <a:off x="4819650" y="330123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</a:rPr>
              <a:t>市場定位</a:t>
            </a:r>
          </a:p>
        </p:txBody>
      </p:sp>
    </p:spTree>
    <p:extLst>
      <p:ext uri="{BB962C8B-B14F-4D97-AF65-F5344CB8AC3E}">
        <p14:creationId xmlns:p14="http://schemas.microsoft.com/office/powerpoint/2010/main" val="4196539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9000"/>
            <a:lum/>
          </a:blip>
          <a:srcRect/>
          <a:tile tx="0" ty="0" sx="100000" sy="100000" flip="none" algn="b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714B4746-4F3B-40EE-B5BD-1A7F198FC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26" y="1524412"/>
            <a:ext cx="3451812" cy="3451812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13E3A211-B67E-4278-BAB2-4CB95DC2482F}"/>
              </a:ext>
            </a:extLst>
          </p:cNvPr>
          <p:cNvSpPr txBox="1"/>
          <p:nvPr/>
        </p:nvSpPr>
        <p:spPr>
          <a:xfrm>
            <a:off x="5506948" y="215758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solidFill>
                  <a:schemeClr val="bg1"/>
                </a:solidFill>
              </a:rPr>
              <a:t>市場概況</a:t>
            </a: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81CBA85E-817D-4C40-BAD2-A3841B69A18E}"/>
              </a:ext>
            </a:extLst>
          </p:cNvPr>
          <p:cNvSpPr/>
          <p:nvPr/>
        </p:nvSpPr>
        <p:spPr>
          <a:xfrm>
            <a:off x="4205582" y="1363894"/>
            <a:ext cx="4146882" cy="1862191"/>
          </a:xfrm>
          <a:prstGeom prst="roundRect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</a:rPr>
              <a:t>對開發商抽成</a:t>
            </a:r>
            <a:r>
              <a:rPr lang="en-US" altLang="zh-TW" sz="2400" dirty="0">
                <a:solidFill>
                  <a:schemeClr val="tx1"/>
                </a:solidFill>
              </a:rPr>
              <a:t>30%</a:t>
            </a:r>
            <a:r>
              <a:rPr lang="zh-TW" altLang="en-US" sz="2400" dirty="0">
                <a:solidFill>
                  <a:schemeClr val="tx1"/>
                </a:solidFill>
              </a:rPr>
              <a:t>，在市場中屬於中等抽成，但由於平台功能豐富，至今仍然是開發商上架的首要選擇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BC9D4A5-E5B1-4CA8-AD83-380F15485635}"/>
              </a:ext>
            </a:extLst>
          </p:cNvPr>
          <p:cNvSpPr/>
          <p:nvPr/>
        </p:nvSpPr>
        <p:spPr>
          <a:xfrm>
            <a:off x="6279023" y="3910281"/>
            <a:ext cx="4291173" cy="2131886"/>
          </a:xfrm>
          <a:prstGeom prst="roundRect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PC</a:t>
            </a:r>
            <a:r>
              <a:rPr lang="zh-TW" altLang="en-US" sz="2400" dirty="0">
                <a:solidFill>
                  <a:schemeClr val="tx1"/>
                </a:solidFill>
              </a:rPr>
              <a:t>遊戲界市佔率</a:t>
            </a:r>
            <a:r>
              <a:rPr lang="en-US" altLang="zh-TW" sz="2400" dirty="0">
                <a:solidFill>
                  <a:schemeClr val="tx1"/>
                </a:solidFill>
              </a:rPr>
              <a:t>70%</a:t>
            </a:r>
            <a:r>
              <a:rPr lang="zh-TW" altLang="en-US" sz="2400" dirty="0">
                <a:solidFill>
                  <a:schemeClr val="tx1"/>
                </a:solidFill>
              </a:rPr>
              <a:t>，用戶購買總額約為</a:t>
            </a:r>
            <a:r>
              <a:rPr lang="en-US" altLang="zh-TW" sz="2400" dirty="0">
                <a:solidFill>
                  <a:schemeClr val="tx1"/>
                </a:solidFill>
              </a:rPr>
              <a:t>35</a:t>
            </a:r>
            <a:r>
              <a:rPr lang="zh-TW" altLang="en-US" sz="2400" dirty="0">
                <a:solidFill>
                  <a:schemeClr val="tx1"/>
                </a:solidFill>
              </a:rPr>
              <a:t>億元，佔</a:t>
            </a:r>
            <a:r>
              <a:rPr lang="en-US" altLang="zh-TW" sz="2400" dirty="0">
                <a:solidFill>
                  <a:schemeClr val="tx1"/>
                </a:solidFill>
              </a:rPr>
              <a:t>PC</a:t>
            </a:r>
            <a:r>
              <a:rPr lang="zh-TW" altLang="en-US" sz="2400" dirty="0">
                <a:solidFill>
                  <a:schemeClr val="tx1"/>
                </a:solidFill>
              </a:rPr>
              <a:t>遊戲銷售總額的</a:t>
            </a:r>
            <a:r>
              <a:rPr lang="en-US" altLang="zh-TW" sz="2400" dirty="0">
                <a:solidFill>
                  <a:schemeClr val="tx1"/>
                </a:solidFill>
              </a:rPr>
              <a:t>15%</a:t>
            </a:r>
            <a:r>
              <a:rPr lang="zh-TW" altLang="en-US" sz="2400" dirty="0">
                <a:solidFill>
                  <a:schemeClr val="tx1"/>
                </a:solidFill>
              </a:rPr>
              <a:t>，共有</a:t>
            </a:r>
            <a:r>
              <a:rPr lang="en-US" altLang="zh-TW" sz="2400" dirty="0">
                <a:solidFill>
                  <a:schemeClr val="tx1"/>
                </a:solidFill>
              </a:rPr>
              <a:t>2.81</a:t>
            </a:r>
            <a:r>
              <a:rPr lang="zh-TW" altLang="en-US" sz="2400" dirty="0">
                <a:solidFill>
                  <a:schemeClr val="tx1"/>
                </a:solidFill>
              </a:rPr>
              <a:t>億用戶，同時線上人數</a:t>
            </a:r>
            <a:r>
              <a:rPr lang="en-US" altLang="zh-TW" sz="2400" dirty="0">
                <a:solidFill>
                  <a:schemeClr val="tx1"/>
                </a:solidFill>
              </a:rPr>
              <a:t>1750</a:t>
            </a:r>
            <a:r>
              <a:rPr lang="zh-TW" altLang="en-US" sz="2400" dirty="0">
                <a:solidFill>
                  <a:schemeClr val="tx1"/>
                </a:solidFill>
              </a:rPr>
              <a:t>萬</a:t>
            </a:r>
          </a:p>
        </p:txBody>
      </p:sp>
    </p:spTree>
    <p:extLst>
      <p:ext uri="{BB962C8B-B14F-4D97-AF65-F5344CB8AC3E}">
        <p14:creationId xmlns:p14="http://schemas.microsoft.com/office/powerpoint/2010/main" val="3068717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tile tx="2546350" ty="12700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nalysis, opportunities, strengths, swot, threats, weaknesses icon">
            <a:extLst>
              <a:ext uri="{FF2B5EF4-FFF2-40B4-BE49-F238E27FC236}">
                <a16:creationId xmlns:a16="http://schemas.microsoft.com/office/drawing/2014/main" id="{7421DD2A-08C6-4776-A507-66B85C7EB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179" y="1090345"/>
            <a:ext cx="3992366" cy="399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B241714-7F3E-444F-95B4-4487325929C4}"/>
              </a:ext>
            </a:extLst>
          </p:cNvPr>
          <p:cNvSpPr txBox="1"/>
          <p:nvPr/>
        </p:nvSpPr>
        <p:spPr>
          <a:xfrm>
            <a:off x="143838" y="2583767"/>
            <a:ext cx="3507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solidFill>
                  <a:schemeClr val="bg1"/>
                </a:solidFill>
              </a:rPr>
              <a:t>SWOT</a:t>
            </a:r>
            <a:r>
              <a:rPr lang="zh-TW" altLang="en-US" sz="4800" b="1" dirty="0">
                <a:solidFill>
                  <a:schemeClr val="bg1"/>
                </a:solidFill>
              </a:rPr>
              <a:t>分析</a:t>
            </a:r>
          </a:p>
        </p:txBody>
      </p:sp>
      <p:sp>
        <p:nvSpPr>
          <p:cNvPr id="5" name="圖說文字: 折線加上強調線 4">
            <a:extLst>
              <a:ext uri="{FF2B5EF4-FFF2-40B4-BE49-F238E27FC236}">
                <a16:creationId xmlns:a16="http://schemas.microsoft.com/office/drawing/2014/main" id="{123E80E1-4A96-4CDD-9067-41FCA3468D23}"/>
              </a:ext>
            </a:extLst>
          </p:cNvPr>
          <p:cNvSpPr/>
          <p:nvPr/>
        </p:nvSpPr>
        <p:spPr>
          <a:xfrm>
            <a:off x="8134350" y="349030"/>
            <a:ext cx="3724274" cy="1565739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94859"/>
              <a:gd name="adj6" fmla="val -38605"/>
            </a:avLst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各地區販售價格不一、無法跨國遊玩，在哪個地區買的就只能在該地區玩</a:t>
            </a:r>
          </a:p>
        </p:txBody>
      </p:sp>
      <p:sp>
        <p:nvSpPr>
          <p:cNvPr id="10" name="圖說文字: 折線加上強調線 9">
            <a:extLst>
              <a:ext uri="{FF2B5EF4-FFF2-40B4-BE49-F238E27FC236}">
                <a16:creationId xmlns:a16="http://schemas.microsoft.com/office/drawing/2014/main" id="{F9D84650-6270-4EE9-A992-52170A8979B9}"/>
              </a:ext>
            </a:extLst>
          </p:cNvPr>
          <p:cNvSpPr/>
          <p:nvPr/>
        </p:nvSpPr>
        <p:spPr>
          <a:xfrm>
            <a:off x="8134350" y="5082711"/>
            <a:ext cx="3724275" cy="1565739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3575"/>
              <a:gd name="adj6" fmla="val -40483"/>
            </a:avLst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販售遊戲的平台越來越多，例如</a:t>
            </a:r>
            <a:r>
              <a:rPr lang="en-US" altLang="zh-TW" sz="2400" dirty="0"/>
              <a:t>: GOG</a:t>
            </a:r>
            <a:r>
              <a:rPr lang="zh-TW" altLang="en-US" sz="2400" dirty="0"/>
              <a:t>、</a:t>
            </a:r>
            <a:r>
              <a:rPr lang="en-US" altLang="zh-TW" sz="2400" dirty="0"/>
              <a:t>EPIC</a:t>
            </a:r>
            <a:r>
              <a:rPr lang="zh-TW" altLang="en-US" sz="2400" dirty="0"/>
              <a:t>、</a:t>
            </a:r>
            <a:r>
              <a:rPr lang="en-US" altLang="zh-TW" sz="2400" dirty="0"/>
              <a:t>Discord</a:t>
            </a:r>
            <a:r>
              <a:rPr lang="zh-TW" altLang="en-US" sz="2400" dirty="0"/>
              <a:t>、</a:t>
            </a:r>
            <a:r>
              <a:rPr lang="en-US" altLang="zh-TW" sz="2400" dirty="0"/>
              <a:t>itch</a:t>
            </a:r>
            <a:r>
              <a:rPr lang="zh-TW" altLang="en-US" sz="2400" dirty="0"/>
              <a:t>、</a:t>
            </a:r>
            <a:r>
              <a:rPr lang="en-US" altLang="zh-TW" sz="2400" dirty="0" err="1"/>
              <a:t>uplay</a:t>
            </a:r>
            <a:r>
              <a:rPr lang="zh-TW" altLang="en-US" sz="2400" dirty="0"/>
              <a:t>、</a:t>
            </a:r>
            <a:r>
              <a:rPr lang="en-US" altLang="zh-TW" sz="2400" dirty="0"/>
              <a:t>origin…</a:t>
            </a:r>
          </a:p>
        </p:txBody>
      </p:sp>
      <p:sp>
        <p:nvSpPr>
          <p:cNvPr id="11" name="圖說文字: 折線加上強調線 10">
            <a:extLst>
              <a:ext uri="{FF2B5EF4-FFF2-40B4-BE49-F238E27FC236}">
                <a16:creationId xmlns:a16="http://schemas.microsoft.com/office/drawing/2014/main" id="{4853BF92-343D-4F6F-800B-6220DA45CFFA}"/>
              </a:ext>
            </a:extLst>
          </p:cNvPr>
          <p:cNvSpPr/>
          <p:nvPr/>
        </p:nvSpPr>
        <p:spPr>
          <a:xfrm>
            <a:off x="174446" y="301405"/>
            <a:ext cx="3226084" cy="1565739"/>
          </a:xfrm>
          <a:prstGeom prst="accentCallout2">
            <a:avLst>
              <a:gd name="adj1" fmla="val 22275"/>
              <a:gd name="adj2" fmla="val 107236"/>
              <a:gd name="adj3" fmla="val 22274"/>
              <a:gd name="adj4" fmla="val 115113"/>
              <a:gd name="adj5" fmla="val 96411"/>
              <a:gd name="adj6" fmla="val 136259"/>
            </a:avLst>
          </a:prstGeom>
          <a:gradFill flip="none" rotWithShape="1">
            <a:gsLst>
              <a:gs pos="0">
                <a:schemeClr val="dk1">
                  <a:lumMod val="63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遊戲數量多、跨平台、</a:t>
            </a:r>
            <a:r>
              <a:rPr lang="en-US" altLang="zh-TW" sz="2400" dirty="0"/>
              <a:t>28</a:t>
            </a:r>
            <a:r>
              <a:rPr lang="zh-TW" altLang="en-US" sz="2400" dirty="0"/>
              <a:t>種語言、退款政策寬鬆</a:t>
            </a:r>
          </a:p>
        </p:txBody>
      </p:sp>
      <p:sp>
        <p:nvSpPr>
          <p:cNvPr id="12" name="圖說文字: 折線加上強調線 11">
            <a:extLst>
              <a:ext uri="{FF2B5EF4-FFF2-40B4-BE49-F238E27FC236}">
                <a16:creationId xmlns:a16="http://schemas.microsoft.com/office/drawing/2014/main" id="{623E3D40-9324-4893-B7A0-6BA2657D505D}"/>
              </a:ext>
            </a:extLst>
          </p:cNvPr>
          <p:cNvSpPr/>
          <p:nvPr/>
        </p:nvSpPr>
        <p:spPr>
          <a:xfrm>
            <a:off x="174446" y="5082710"/>
            <a:ext cx="3226084" cy="1565739"/>
          </a:xfrm>
          <a:prstGeom prst="accentCallout2">
            <a:avLst>
              <a:gd name="adj1" fmla="val 22275"/>
              <a:gd name="adj2" fmla="val 107236"/>
              <a:gd name="adj3" fmla="val 22274"/>
              <a:gd name="adj4" fmla="val 115113"/>
              <a:gd name="adj5" fmla="val -45332"/>
              <a:gd name="adj6" fmla="val 136554"/>
            </a:avLst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社群系統豐富、售價比實體遊戲便宜、遊戲額外內容</a:t>
            </a:r>
            <a:r>
              <a:rPr lang="en-US" altLang="zh-TW" sz="2400" dirty="0"/>
              <a:t>DLC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28069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7A62B25-00DE-43B6-8D8F-B6ACC7D6E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886" y="510805"/>
            <a:ext cx="3041150" cy="304115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12154DD-B94D-4F04-A882-7A91CCF65ECC}"/>
              </a:ext>
            </a:extLst>
          </p:cNvPr>
          <p:cNvSpPr txBox="1"/>
          <p:nvPr/>
        </p:nvSpPr>
        <p:spPr>
          <a:xfrm>
            <a:off x="5039059" y="3592553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b="1" dirty="0">
                <a:solidFill>
                  <a:schemeClr val="bg1"/>
                </a:solidFill>
              </a:rPr>
              <a:t>隱憂</a:t>
            </a:r>
          </a:p>
        </p:txBody>
      </p:sp>
      <p:pic>
        <p:nvPicPr>
          <p:cNvPr id="2054" name="Picture 6" descr="Epic Games Icon - Free Download, PNG and Vector">
            <a:extLst>
              <a:ext uri="{FF2B5EF4-FFF2-40B4-BE49-F238E27FC236}">
                <a16:creationId xmlns:a16="http://schemas.microsoft.com/office/drawing/2014/main" id="{4DB14D23-AA14-4D3B-A601-6833B6918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135" y="1252641"/>
            <a:ext cx="3041150" cy="304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F3E1E38-39BF-43AE-B404-A43E230AEEF9}"/>
              </a:ext>
            </a:extLst>
          </p:cNvPr>
          <p:cNvSpPr txBox="1"/>
          <p:nvPr/>
        </p:nvSpPr>
        <p:spPr>
          <a:xfrm>
            <a:off x="368249" y="4667417"/>
            <a:ext cx="4332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EPIC GAMES STORE </a:t>
            </a:r>
            <a:r>
              <a:rPr lang="zh-TW" altLang="en-US" sz="2800" dirty="0">
                <a:solidFill>
                  <a:schemeClr val="bg1"/>
                </a:solidFill>
              </a:rPr>
              <a:t>崛起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982AF6A-7D4E-4A22-86A0-D8322A7177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83" b="29311"/>
          <a:stretch/>
        </p:blipFill>
        <p:spPr>
          <a:xfrm>
            <a:off x="8034637" y="2000892"/>
            <a:ext cx="3642740" cy="1541124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7A6DF56D-1C4F-49BA-BB4B-7DC86C0736A1}"/>
              </a:ext>
            </a:extLst>
          </p:cNvPr>
          <p:cNvSpPr txBox="1"/>
          <p:nvPr/>
        </p:nvSpPr>
        <p:spPr>
          <a:xfrm>
            <a:off x="7520015" y="4667417"/>
            <a:ext cx="4671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PS4</a:t>
            </a:r>
            <a:r>
              <a:rPr lang="zh-TW" altLang="en-US" sz="2800" dirty="0">
                <a:solidFill>
                  <a:schemeClr val="bg1"/>
                </a:solidFill>
              </a:rPr>
              <a:t>、</a:t>
            </a:r>
            <a:r>
              <a:rPr lang="en-US" altLang="zh-TW" sz="2800" dirty="0">
                <a:solidFill>
                  <a:schemeClr val="bg1"/>
                </a:solidFill>
              </a:rPr>
              <a:t>SWITCH</a:t>
            </a:r>
            <a:r>
              <a:rPr lang="zh-TW" altLang="en-US" sz="2800" dirty="0">
                <a:solidFill>
                  <a:schemeClr val="bg1"/>
                </a:solidFill>
              </a:rPr>
              <a:t>家機侵蝕市場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0F7A09C2-9C01-4D19-87B5-50BA75916688}"/>
              </a:ext>
            </a:extLst>
          </p:cNvPr>
          <p:cNvCxnSpPr>
            <a:cxnSpLocks/>
          </p:cNvCxnSpPr>
          <p:nvPr/>
        </p:nvCxnSpPr>
        <p:spPr>
          <a:xfrm>
            <a:off x="456389" y="5190637"/>
            <a:ext cx="415580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EB7B06E9-8EF9-4F3D-B769-0BDD4B43CA3B}"/>
              </a:ext>
            </a:extLst>
          </p:cNvPr>
          <p:cNvCxnSpPr>
            <a:cxnSpLocks/>
          </p:cNvCxnSpPr>
          <p:nvPr/>
        </p:nvCxnSpPr>
        <p:spPr>
          <a:xfrm flipV="1">
            <a:off x="7387119" y="5190636"/>
            <a:ext cx="4674742" cy="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9931D52A-F8E4-4DED-9736-15A740467806}"/>
              </a:ext>
            </a:extLst>
          </p:cNvPr>
          <p:cNvCxnSpPr>
            <a:cxnSpLocks/>
          </p:cNvCxnSpPr>
          <p:nvPr/>
        </p:nvCxnSpPr>
        <p:spPr>
          <a:xfrm flipV="1">
            <a:off x="4610025" y="4667416"/>
            <a:ext cx="372717" cy="534903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8A67D8FC-9D01-4E46-AFB8-53E78B34678C}"/>
              </a:ext>
            </a:extLst>
          </p:cNvPr>
          <p:cNvCxnSpPr>
            <a:cxnSpLocks/>
          </p:cNvCxnSpPr>
          <p:nvPr/>
        </p:nvCxnSpPr>
        <p:spPr>
          <a:xfrm>
            <a:off x="4994538" y="4658754"/>
            <a:ext cx="1936420" cy="282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42CCDD03-98FC-4817-AEE6-BF6E278307AC}"/>
              </a:ext>
            </a:extLst>
          </p:cNvPr>
          <p:cNvCxnSpPr>
            <a:cxnSpLocks/>
          </p:cNvCxnSpPr>
          <p:nvPr/>
        </p:nvCxnSpPr>
        <p:spPr>
          <a:xfrm flipH="1" flipV="1">
            <a:off x="6930959" y="4667218"/>
            <a:ext cx="456160" cy="53510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31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0000"/>
            <a:lum/>
          </a:blip>
          <a:srcRect/>
          <a:tile tx="0" ty="0" sx="100000" sy="100000" flip="none" algn="b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9D3F58FF-C119-45A1-BA26-76FA61F46B19}"/>
              </a:ext>
            </a:extLst>
          </p:cNvPr>
          <p:cNvSpPr txBox="1"/>
          <p:nvPr/>
        </p:nvSpPr>
        <p:spPr>
          <a:xfrm>
            <a:off x="4464784" y="259864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b="1" dirty="0">
                <a:solidFill>
                  <a:schemeClr val="bg1"/>
                </a:solidFill>
              </a:rPr>
              <a:t>大數據應用</a:t>
            </a:r>
          </a:p>
        </p:txBody>
      </p:sp>
      <p:sp>
        <p:nvSpPr>
          <p:cNvPr id="11" name="六邊形 10">
            <a:extLst>
              <a:ext uri="{FF2B5EF4-FFF2-40B4-BE49-F238E27FC236}">
                <a16:creationId xmlns:a16="http://schemas.microsoft.com/office/drawing/2014/main" id="{610A0C8E-5237-4865-8139-A993475CB475}"/>
              </a:ext>
            </a:extLst>
          </p:cNvPr>
          <p:cNvSpPr/>
          <p:nvPr/>
        </p:nvSpPr>
        <p:spPr>
          <a:xfrm>
            <a:off x="4898014" y="2758943"/>
            <a:ext cx="2178121" cy="1823332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六邊形 11">
            <a:extLst>
              <a:ext uri="{FF2B5EF4-FFF2-40B4-BE49-F238E27FC236}">
                <a16:creationId xmlns:a16="http://schemas.microsoft.com/office/drawing/2014/main" id="{F4F024AD-0082-45C5-99DC-FE42EAB1765A}"/>
              </a:ext>
            </a:extLst>
          </p:cNvPr>
          <p:cNvSpPr/>
          <p:nvPr/>
        </p:nvSpPr>
        <p:spPr>
          <a:xfrm>
            <a:off x="5195966" y="1232900"/>
            <a:ext cx="1602767" cy="1335640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個人化介面</a:t>
            </a:r>
            <a:endParaRPr lang="zh-TW" altLang="en-US" sz="2400" dirty="0"/>
          </a:p>
        </p:txBody>
      </p:sp>
      <p:sp>
        <p:nvSpPr>
          <p:cNvPr id="13" name="六邊形 12">
            <a:extLst>
              <a:ext uri="{FF2B5EF4-FFF2-40B4-BE49-F238E27FC236}">
                <a16:creationId xmlns:a16="http://schemas.microsoft.com/office/drawing/2014/main" id="{8C392624-2938-4471-9615-590172A3E0BE}"/>
              </a:ext>
            </a:extLst>
          </p:cNvPr>
          <p:cNvSpPr/>
          <p:nvPr/>
        </p:nvSpPr>
        <p:spPr>
          <a:xfrm>
            <a:off x="3438015" y="3804172"/>
            <a:ext cx="1602767" cy="1335640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即時</a:t>
            </a:r>
            <a:endParaRPr lang="en-US" altLang="zh-TW" sz="2400" b="1" dirty="0"/>
          </a:p>
          <a:p>
            <a:pPr algn="ctr"/>
            <a:r>
              <a:rPr lang="zh-TW" altLang="en-US" sz="2400" b="1" dirty="0"/>
              <a:t>資訊</a:t>
            </a:r>
            <a:endParaRPr lang="zh-TW" altLang="en-US" sz="2400" dirty="0"/>
          </a:p>
        </p:txBody>
      </p:sp>
      <p:sp>
        <p:nvSpPr>
          <p:cNvPr id="14" name="六邊形 13">
            <a:extLst>
              <a:ext uri="{FF2B5EF4-FFF2-40B4-BE49-F238E27FC236}">
                <a16:creationId xmlns:a16="http://schemas.microsoft.com/office/drawing/2014/main" id="{AEF1184A-D4FE-4FC1-BF60-BB343438701B}"/>
              </a:ext>
            </a:extLst>
          </p:cNvPr>
          <p:cNvSpPr/>
          <p:nvPr/>
        </p:nvSpPr>
        <p:spPr>
          <a:xfrm>
            <a:off x="3568367" y="2019792"/>
            <a:ext cx="1602767" cy="1335640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Steam labs</a:t>
            </a:r>
            <a:endParaRPr lang="zh-TW" altLang="en-US" sz="2400" dirty="0"/>
          </a:p>
        </p:txBody>
      </p:sp>
      <p:sp>
        <p:nvSpPr>
          <p:cNvPr id="15" name="六邊形 14">
            <a:extLst>
              <a:ext uri="{FF2B5EF4-FFF2-40B4-BE49-F238E27FC236}">
                <a16:creationId xmlns:a16="http://schemas.microsoft.com/office/drawing/2014/main" id="{848AA57F-756C-463C-960D-1869ED006E88}"/>
              </a:ext>
            </a:extLst>
          </p:cNvPr>
          <p:cNvSpPr/>
          <p:nvPr/>
        </p:nvSpPr>
        <p:spPr>
          <a:xfrm>
            <a:off x="6847961" y="2091123"/>
            <a:ext cx="1602767" cy="1335640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個人行為輔助</a:t>
            </a:r>
            <a:endParaRPr lang="zh-TW" altLang="en-US" sz="2400" dirty="0"/>
          </a:p>
        </p:txBody>
      </p:sp>
      <p:sp>
        <p:nvSpPr>
          <p:cNvPr id="16" name="六邊形 15">
            <a:extLst>
              <a:ext uri="{FF2B5EF4-FFF2-40B4-BE49-F238E27FC236}">
                <a16:creationId xmlns:a16="http://schemas.microsoft.com/office/drawing/2014/main" id="{3CEF880D-A8DD-40E2-89C7-4DF6CB6DD9FB}"/>
              </a:ext>
            </a:extLst>
          </p:cNvPr>
          <p:cNvSpPr/>
          <p:nvPr/>
        </p:nvSpPr>
        <p:spPr>
          <a:xfrm>
            <a:off x="6937434" y="3914455"/>
            <a:ext cx="1602767" cy="1335640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好友</a:t>
            </a:r>
            <a:endParaRPr lang="en-US" altLang="zh-TW" sz="2400" b="1" dirty="0"/>
          </a:p>
          <a:p>
            <a:pPr algn="ctr"/>
            <a:r>
              <a:rPr lang="zh-TW" altLang="en-US" sz="2400" b="1" dirty="0"/>
              <a:t>推銷</a:t>
            </a:r>
            <a:endParaRPr lang="zh-TW" altLang="en-US" sz="2400" dirty="0"/>
          </a:p>
        </p:txBody>
      </p:sp>
      <p:sp>
        <p:nvSpPr>
          <p:cNvPr id="17" name="六邊形 16">
            <a:extLst>
              <a:ext uri="{FF2B5EF4-FFF2-40B4-BE49-F238E27FC236}">
                <a16:creationId xmlns:a16="http://schemas.microsoft.com/office/drawing/2014/main" id="{8F4BE608-4EE7-49F8-AA53-106624F43DB5}"/>
              </a:ext>
            </a:extLst>
          </p:cNvPr>
          <p:cNvSpPr/>
          <p:nvPr/>
        </p:nvSpPr>
        <p:spPr>
          <a:xfrm>
            <a:off x="5171134" y="4772678"/>
            <a:ext cx="1602767" cy="1335640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鑑賞家</a:t>
            </a:r>
            <a:endParaRPr lang="zh-TW" altLang="en-US" sz="2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23760B4-3817-4DC6-809E-5F6F09275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315" y="2907325"/>
            <a:ext cx="1531325" cy="153132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1000"/>
              </a:srgbClr>
            </a:outerShdw>
          </a:effectLst>
        </p:spPr>
      </p:pic>
      <p:cxnSp>
        <p:nvCxnSpPr>
          <p:cNvPr id="3" name="接點: 肘形 2">
            <a:extLst>
              <a:ext uri="{FF2B5EF4-FFF2-40B4-BE49-F238E27FC236}">
                <a16:creationId xmlns:a16="http://schemas.microsoft.com/office/drawing/2014/main" id="{16BA004A-2C54-4096-8851-5B6D87B9FD67}"/>
              </a:ext>
            </a:extLst>
          </p:cNvPr>
          <p:cNvCxnSpPr>
            <a:cxnSpLocks/>
            <a:stCxn id="12" idx="0"/>
            <a:endCxn id="5" idx="1"/>
          </p:cNvCxnSpPr>
          <p:nvPr/>
        </p:nvCxnSpPr>
        <p:spPr>
          <a:xfrm flipV="1">
            <a:off x="6798733" y="1265993"/>
            <a:ext cx="2351137" cy="634727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029774F1-2273-4CCC-9AC0-90944C747FA4}"/>
              </a:ext>
            </a:extLst>
          </p:cNvPr>
          <p:cNvSpPr/>
          <p:nvPr/>
        </p:nvSpPr>
        <p:spPr>
          <a:xfrm>
            <a:off x="9149870" y="181369"/>
            <a:ext cx="3042129" cy="216924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自訂選單、廣告內容、推薦方式</a:t>
            </a:r>
          </a:p>
        </p:txBody>
      </p: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4323212E-943B-43BE-8456-9223F824D483}"/>
              </a:ext>
            </a:extLst>
          </p:cNvPr>
          <p:cNvCxnSpPr>
            <a:cxnSpLocks/>
            <a:stCxn id="16" idx="0"/>
            <a:endCxn id="21" idx="1"/>
          </p:cNvCxnSpPr>
          <p:nvPr/>
        </p:nvCxnSpPr>
        <p:spPr>
          <a:xfrm>
            <a:off x="8540201" y="4582275"/>
            <a:ext cx="525141" cy="1111127"/>
          </a:xfrm>
          <a:prstGeom prst="bentConnector3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1AB5A35B-61BC-46E1-A59B-5C0754297DFD}"/>
              </a:ext>
            </a:extLst>
          </p:cNvPr>
          <p:cNvSpPr/>
          <p:nvPr/>
        </p:nvSpPr>
        <p:spPr>
          <a:xfrm>
            <a:off x="9065342" y="4582275"/>
            <a:ext cx="3120037" cy="222225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商店首頁顯示好友狀態</a:t>
            </a:r>
            <a:r>
              <a:rPr lang="en-US" altLang="zh-TW" sz="2400" dirty="0"/>
              <a:t>(</a:t>
            </a:r>
            <a:r>
              <a:rPr lang="zh-TW" altLang="en-US" sz="2400" dirty="0"/>
              <a:t>在玩什麼、想買什麼</a:t>
            </a:r>
            <a:r>
              <a:rPr lang="en-US" altLang="zh-TW" sz="2400" dirty="0"/>
              <a:t>)</a:t>
            </a:r>
            <a:r>
              <a:rPr lang="zh-TW" altLang="en-US" sz="2400" dirty="0"/>
              <a:t>，強化消費動機</a:t>
            </a:r>
          </a:p>
        </p:txBody>
      </p: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00B16207-D374-4C49-B11B-42025A3F7B7F}"/>
              </a:ext>
            </a:extLst>
          </p:cNvPr>
          <p:cNvCxnSpPr>
            <a:cxnSpLocks/>
            <a:stCxn id="15" idx="0"/>
            <a:endCxn id="23" idx="1"/>
          </p:cNvCxnSpPr>
          <p:nvPr/>
        </p:nvCxnSpPr>
        <p:spPr>
          <a:xfrm>
            <a:off x="8450728" y="2758943"/>
            <a:ext cx="614614" cy="712205"/>
          </a:xfrm>
          <a:prstGeom prst="bentConnector3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1E3A3FAE-6197-4BE3-8A1F-935F18B84927}"/>
              </a:ext>
            </a:extLst>
          </p:cNvPr>
          <p:cNvSpPr/>
          <p:nvPr/>
        </p:nvSpPr>
        <p:spPr>
          <a:xfrm>
            <a:off x="9065342" y="2360021"/>
            <a:ext cx="3126657" cy="222225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買過的、新推出、沒興趣的遊戲展現或過濾隱藏，強化商店介面</a:t>
            </a:r>
          </a:p>
        </p:txBody>
      </p:sp>
      <p:cxnSp>
        <p:nvCxnSpPr>
          <p:cNvPr id="24" name="接點: 肘形 23">
            <a:extLst>
              <a:ext uri="{FF2B5EF4-FFF2-40B4-BE49-F238E27FC236}">
                <a16:creationId xmlns:a16="http://schemas.microsoft.com/office/drawing/2014/main" id="{3B16348D-FBBB-4254-8C43-7CBEE30CD770}"/>
              </a:ext>
            </a:extLst>
          </p:cNvPr>
          <p:cNvCxnSpPr>
            <a:cxnSpLocks/>
            <a:stCxn id="25" idx="3"/>
            <a:endCxn id="17" idx="3"/>
          </p:cNvCxnSpPr>
          <p:nvPr/>
        </p:nvCxnSpPr>
        <p:spPr>
          <a:xfrm flipV="1">
            <a:off x="2982580" y="5440498"/>
            <a:ext cx="2188554" cy="252904"/>
          </a:xfrm>
          <a:prstGeom prst="bentConnector3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ACC29741-6D76-4C34-8449-039CDC5D5693}"/>
              </a:ext>
            </a:extLst>
          </p:cNvPr>
          <p:cNvSpPr/>
          <p:nvPr/>
        </p:nvSpPr>
        <p:spPr>
          <a:xfrm>
            <a:off x="6621" y="4582275"/>
            <a:ext cx="2975959" cy="222225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/>
              <a:t>由社群群組幹部擔任的鑑賞家評論遊戲，</a:t>
            </a:r>
            <a:r>
              <a:rPr lang="en-US" altLang="zh-TW" sz="2000" dirty="0"/>
              <a:t>steam</a:t>
            </a:r>
            <a:r>
              <a:rPr lang="zh-TW" altLang="en-US" sz="2000" dirty="0"/>
              <a:t>會根據消費者常遊玩的遊戲，來推薦有評論類似遊戲的鑑賞家之評論給消費者</a:t>
            </a:r>
          </a:p>
        </p:txBody>
      </p:sp>
      <p:cxnSp>
        <p:nvCxnSpPr>
          <p:cNvPr id="26" name="接點: 肘形 25">
            <a:extLst>
              <a:ext uri="{FF2B5EF4-FFF2-40B4-BE49-F238E27FC236}">
                <a16:creationId xmlns:a16="http://schemas.microsoft.com/office/drawing/2014/main" id="{0088DB5C-6DF4-41BD-983E-78757BD093AD}"/>
              </a:ext>
            </a:extLst>
          </p:cNvPr>
          <p:cNvCxnSpPr>
            <a:cxnSpLocks/>
            <a:stCxn id="27" idx="3"/>
            <a:endCxn id="13" idx="3"/>
          </p:cNvCxnSpPr>
          <p:nvPr/>
        </p:nvCxnSpPr>
        <p:spPr>
          <a:xfrm>
            <a:off x="2925289" y="3464879"/>
            <a:ext cx="512726" cy="1007113"/>
          </a:xfrm>
          <a:prstGeom prst="bentConnector3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F611DFAC-56E5-41C7-B83F-68A524432F5A}"/>
              </a:ext>
            </a:extLst>
          </p:cNvPr>
          <p:cNvSpPr/>
          <p:nvPr/>
        </p:nvSpPr>
        <p:spPr>
          <a:xfrm>
            <a:off x="11534" y="2353752"/>
            <a:ext cx="2913755" cy="222225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 Infinite Scroll</a:t>
            </a:r>
            <a:r>
              <a:rPr lang="zh-TW" altLang="en-US" sz="2400" dirty="0"/>
              <a:t>（無限捲軸</a:t>
            </a:r>
            <a:r>
              <a:rPr lang="en-US" altLang="zh-TW" sz="2400" dirty="0"/>
              <a:t>)</a:t>
            </a:r>
            <a:r>
              <a:rPr lang="zh-TW" altLang="en-US" sz="2400" dirty="0"/>
              <a:t>，提供無窮無盡有意義的資訊，讓使用者更願意留下</a:t>
            </a:r>
          </a:p>
        </p:txBody>
      </p: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24612625-62C0-4A76-B872-26A743451C70}"/>
              </a:ext>
            </a:extLst>
          </p:cNvPr>
          <p:cNvCxnSpPr>
            <a:cxnSpLocks/>
            <a:stCxn id="29" idx="3"/>
            <a:endCxn id="14" idx="3"/>
          </p:cNvCxnSpPr>
          <p:nvPr/>
        </p:nvCxnSpPr>
        <p:spPr>
          <a:xfrm>
            <a:off x="2920375" y="1239491"/>
            <a:ext cx="647992" cy="1448121"/>
          </a:xfrm>
          <a:prstGeom prst="bentConnector3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FCBFC626-D36F-48FB-8C7B-3D8C8AE9D81D}"/>
              </a:ext>
            </a:extLst>
          </p:cNvPr>
          <p:cNvSpPr/>
          <p:nvPr/>
        </p:nvSpPr>
        <p:spPr>
          <a:xfrm>
            <a:off x="6621" y="128364"/>
            <a:ext cx="2913754" cy="222225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steam</a:t>
            </a:r>
            <a:r>
              <a:rPr lang="zh-TW" altLang="en-US" sz="2400" dirty="0"/>
              <a:t>推出一系列針對可探索性、影片、機器學習的實驗性功能</a:t>
            </a:r>
          </a:p>
        </p:txBody>
      </p:sp>
    </p:spTree>
    <p:extLst>
      <p:ext uri="{BB962C8B-B14F-4D97-AF65-F5344CB8AC3E}">
        <p14:creationId xmlns:p14="http://schemas.microsoft.com/office/powerpoint/2010/main" val="1406887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tile tx="0" ty="0" sx="100000" sy="100000" flip="none" algn="t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C8006ABE-CBCE-4F7D-AE46-DF24E081A0E8}"/>
              </a:ext>
            </a:extLst>
          </p:cNvPr>
          <p:cNvSpPr/>
          <p:nvPr/>
        </p:nvSpPr>
        <p:spPr>
          <a:xfrm>
            <a:off x="1637049" y="93626"/>
            <a:ext cx="8305118" cy="63699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業務策略</a:t>
            </a:r>
            <a:r>
              <a:rPr lang="en-US" altLang="zh-TW" sz="2400" dirty="0"/>
              <a:t>:	</a:t>
            </a:r>
            <a:r>
              <a:rPr lang="zh-TW" altLang="en-US" sz="2000" dirty="0"/>
              <a:t>增加</a:t>
            </a:r>
            <a:r>
              <a:rPr lang="en-US" altLang="zh-TW" sz="2000" dirty="0"/>
              <a:t>steam</a:t>
            </a:r>
            <a:r>
              <a:rPr lang="zh-TW" altLang="en-US" sz="2000" dirty="0"/>
              <a:t>用戶消費金額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92FEF057-ED53-426E-BBDC-00CDE89A1AFB}"/>
              </a:ext>
            </a:extLst>
          </p:cNvPr>
          <p:cNvSpPr/>
          <p:nvPr/>
        </p:nvSpPr>
        <p:spPr>
          <a:xfrm>
            <a:off x="1604512" y="1959035"/>
            <a:ext cx="8379409" cy="21753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7C904F5-6974-4609-9BD1-7CCC4D043ADE}"/>
              </a:ext>
            </a:extLst>
          </p:cNvPr>
          <p:cNvSpPr txBox="1"/>
          <p:nvPr/>
        </p:nvSpPr>
        <p:spPr>
          <a:xfrm>
            <a:off x="360939" y="838464"/>
            <a:ext cx="923330" cy="44692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4800" b="1" dirty="0">
                <a:solidFill>
                  <a:schemeClr val="bg1"/>
                </a:solidFill>
              </a:rPr>
              <a:t>大數據策略文件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2BE23481-DBBC-4ED0-8642-D4645DBF83E1}"/>
              </a:ext>
            </a:extLst>
          </p:cNvPr>
          <p:cNvSpPr/>
          <p:nvPr/>
        </p:nvSpPr>
        <p:spPr>
          <a:xfrm>
            <a:off x="1669583" y="4214141"/>
            <a:ext cx="8379409" cy="15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dirty="0"/>
              <a:t>任務</a:t>
            </a:r>
          </a:p>
        </p:txBody>
      </p:sp>
      <p:graphicFrame>
        <p:nvGraphicFramePr>
          <p:cNvPr id="12" name="資料庫圖表 11">
            <a:extLst>
              <a:ext uri="{FF2B5EF4-FFF2-40B4-BE49-F238E27FC236}">
                <a16:creationId xmlns:a16="http://schemas.microsoft.com/office/drawing/2014/main" id="{D21C4BAB-5862-4C66-850F-42DA4DC36A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0059378"/>
              </p:ext>
            </p:extLst>
          </p:nvPr>
        </p:nvGraphicFramePr>
        <p:xfrm>
          <a:off x="2089955" y="3540467"/>
          <a:ext cx="7538663" cy="5549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8" name="群組 17">
            <a:extLst>
              <a:ext uri="{FF2B5EF4-FFF2-40B4-BE49-F238E27FC236}">
                <a16:creationId xmlns:a16="http://schemas.microsoft.com/office/drawing/2014/main" id="{C15F968F-2A01-45E8-9775-38DFBD6922A3}"/>
              </a:ext>
            </a:extLst>
          </p:cNvPr>
          <p:cNvGrpSpPr/>
          <p:nvPr/>
        </p:nvGrpSpPr>
        <p:grpSpPr>
          <a:xfrm>
            <a:off x="1604513" y="827643"/>
            <a:ext cx="8379409" cy="1051625"/>
            <a:chOff x="2308260" y="840011"/>
            <a:chExt cx="7339171" cy="1051625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A17DC19C-C5CD-4C75-BB53-680E5EDCEF52}"/>
                </a:ext>
              </a:extLst>
            </p:cNvPr>
            <p:cNvSpPr/>
            <p:nvPr/>
          </p:nvSpPr>
          <p:spPr>
            <a:xfrm>
              <a:off x="2308260" y="840011"/>
              <a:ext cx="7339171" cy="105162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dirty="0"/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AF09B8F3-94D8-49C3-8DF3-3D85B15B2902}"/>
                </a:ext>
              </a:extLst>
            </p:cNvPr>
            <p:cNvSpPr txBox="1"/>
            <p:nvPr/>
          </p:nvSpPr>
          <p:spPr>
            <a:xfrm>
              <a:off x="3923761" y="1134989"/>
              <a:ext cx="1415772" cy="461665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solidFill>
                    <a:schemeClr val="bg1"/>
                  </a:solidFill>
                </a:rPr>
                <a:t>業務方案</a:t>
              </a: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2B115085-B103-423F-B4EE-4A1198E75E43}"/>
                </a:ext>
              </a:extLst>
            </p:cNvPr>
            <p:cNvSpPr txBox="1"/>
            <p:nvPr/>
          </p:nvSpPr>
          <p:spPr>
            <a:xfrm>
              <a:off x="5195348" y="1011878"/>
              <a:ext cx="3898896" cy="70788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solidFill>
                    <a:schemeClr val="bg1"/>
                  </a:solidFill>
                </a:rPr>
                <a:t>每人平均多購買一款遊戲</a:t>
              </a:r>
              <a:endParaRPr lang="en-US" altLang="zh-TW" sz="2000" dirty="0">
                <a:solidFill>
                  <a:schemeClr val="bg1"/>
                </a:solidFill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solidFill>
                    <a:schemeClr val="bg1"/>
                  </a:solidFill>
                </a:rPr>
                <a:t>用戶滿意度上升</a:t>
              </a:r>
              <a:endParaRPr lang="en-US" altLang="zh-TW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箭號: 五邊形 18">
            <a:extLst>
              <a:ext uri="{FF2B5EF4-FFF2-40B4-BE49-F238E27FC236}">
                <a16:creationId xmlns:a16="http://schemas.microsoft.com/office/drawing/2014/main" id="{D281E318-9FED-4016-9892-6C62458F47C4}"/>
              </a:ext>
            </a:extLst>
          </p:cNvPr>
          <p:cNvSpPr/>
          <p:nvPr/>
        </p:nvSpPr>
        <p:spPr>
          <a:xfrm rot="16200000">
            <a:off x="3688973" y="1492777"/>
            <a:ext cx="2081245" cy="3173074"/>
          </a:xfrm>
          <a:prstGeom prst="homePlate">
            <a:avLst>
              <a:gd name="adj" fmla="val 19991"/>
            </a:avLst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箭號: 五邊形 19">
            <a:extLst>
              <a:ext uri="{FF2B5EF4-FFF2-40B4-BE49-F238E27FC236}">
                <a16:creationId xmlns:a16="http://schemas.microsoft.com/office/drawing/2014/main" id="{2B4FB93B-88DC-44CC-8A6F-61543498038C}"/>
              </a:ext>
            </a:extLst>
          </p:cNvPr>
          <p:cNvSpPr/>
          <p:nvPr/>
        </p:nvSpPr>
        <p:spPr>
          <a:xfrm rot="16200000">
            <a:off x="7106022" y="1486554"/>
            <a:ext cx="2068801" cy="3173077"/>
          </a:xfrm>
          <a:prstGeom prst="homePlate">
            <a:avLst>
              <a:gd name="adj" fmla="val 20210"/>
            </a:avLst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71A22434-0BF9-41E9-B006-695E6AB1CAB9}"/>
              </a:ext>
            </a:extLst>
          </p:cNvPr>
          <p:cNvGrpSpPr/>
          <p:nvPr/>
        </p:nvGrpSpPr>
        <p:grpSpPr>
          <a:xfrm>
            <a:off x="1596797" y="2829952"/>
            <a:ext cx="8379409" cy="1173359"/>
            <a:chOff x="9883740" y="1891636"/>
            <a:chExt cx="1677050" cy="484632"/>
          </a:xfrm>
          <a:solidFill>
            <a:schemeClr val="accent1">
              <a:lumMod val="75000"/>
            </a:schemeClr>
          </a:solidFill>
        </p:grpSpPr>
        <p:sp>
          <p:nvSpPr>
            <p:cNvPr id="21" name="箭號: 五邊形 20">
              <a:extLst>
                <a:ext uri="{FF2B5EF4-FFF2-40B4-BE49-F238E27FC236}">
                  <a16:creationId xmlns:a16="http://schemas.microsoft.com/office/drawing/2014/main" id="{7A3655F5-6791-4B62-89FC-4AB67C689D15}"/>
                </a:ext>
              </a:extLst>
            </p:cNvPr>
            <p:cNvSpPr/>
            <p:nvPr/>
          </p:nvSpPr>
          <p:spPr>
            <a:xfrm>
              <a:off x="10582382" y="1891636"/>
              <a:ext cx="978408" cy="484632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箭號: 五邊形 21">
              <a:extLst>
                <a:ext uri="{FF2B5EF4-FFF2-40B4-BE49-F238E27FC236}">
                  <a16:creationId xmlns:a16="http://schemas.microsoft.com/office/drawing/2014/main" id="{B485746C-0301-483B-A85E-4784F2EA849C}"/>
                </a:ext>
              </a:extLst>
            </p:cNvPr>
            <p:cNvSpPr/>
            <p:nvPr/>
          </p:nvSpPr>
          <p:spPr>
            <a:xfrm rot="10800000">
              <a:off x="9883740" y="1891636"/>
              <a:ext cx="978408" cy="484632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C877BC1-9F23-427B-B68F-407F41B9FEBE}"/>
              </a:ext>
            </a:extLst>
          </p:cNvPr>
          <p:cNvSpPr txBox="1"/>
          <p:nvPr/>
        </p:nvSpPr>
        <p:spPr>
          <a:xfrm>
            <a:off x="1536057" y="2207885"/>
            <a:ext cx="1912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</a:rPr>
              <a:t>結果與</a:t>
            </a:r>
            <a:r>
              <a:rPr lang="en-US" altLang="zh-TW" sz="2400" dirty="0">
                <a:solidFill>
                  <a:schemeClr val="bg1"/>
                </a:solidFill>
              </a:rPr>
              <a:t>CSF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FA63DF4-914F-476D-8C6D-B5F84B343576}"/>
              </a:ext>
            </a:extLst>
          </p:cNvPr>
          <p:cNvSpPr txBox="1"/>
          <p:nvPr/>
        </p:nvSpPr>
        <p:spPr>
          <a:xfrm>
            <a:off x="3131331" y="2404817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>
                <a:solidFill>
                  <a:schemeClr val="bg1"/>
                </a:solidFill>
              </a:rPr>
              <a:t>深入了解用戶喜好遊戲類型</a:t>
            </a:r>
            <a:endParaRPr lang="zh-TW" altLang="en-US" sz="2000" dirty="0">
              <a:solidFill>
                <a:schemeClr val="bg1"/>
              </a:solidFill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2E0232D-3865-4335-81FB-5994B9A02DD2}"/>
              </a:ext>
            </a:extLst>
          </p:cNvPr>
          <p:cNvSpPr txBox="1"/>
          <p:nvPr/>
        </p:nvSpPr>
        <p:spPr>
          <a:xfrm>
            <a:off x="6542805" y="2389959"/>
            <a:ext cx="3195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</a:rPr>
              <a:t>讓用戶願意留在</a:t>
            </a:r>
            <a:r>
              <a:rPr lang="en-US" altLang="zh-TW" sz="2000" dirty="0">
                <a:solidFill>
                  <a:schemeClr val="bg1"/>
                </a:solidFill>
              </a:rPr>
              <a:t>steam</a:t>
            </a:r>
            <a:r>
              <a:rPr lang="zh-TW" altLang="en-US" sz="2000" dirty="0">
                <a:solidFill>
                  <a:schemeClr val="bg1"/>
                </a:solidFill>
              </a:rPr>
              <a:t>平台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9F21B9E-6E45-4391-BBA9-B07A91E45C3D}"/>
              </a:ext>
            </a:extLst>
          </p:cNvPr>
          <p:cNvSpPr txBox="1"/>
          <p:nvPr/>
        </p:nvSpPr>
        <p:spPr>
          <a:xfrm>
            <a:off x="3087490" y="2921168"/>
            <a:ext cx="64188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1"/>
                </a:solidFill>
              </a:rPr>
              <a:t>推薦該用戶喜好類型的遊戲</a:t>
            </a:r>
            <a:endParaRPr lang="en-US" altLang="zh-TW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1"/>
                </a:solidFill>
              </a:rPr>
              <a:t>給予折扣，增加購買意願</a:t>
            </a:r>
            <a:endParaRPr lang="en-US" altLang="zh-TW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1"/>
                </a:solidFill>
              </a:rPr>
              <a:t>個人介面標籤喜歡類型，促進社群活絡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B28A0C5-52A9-4A45-88FB-C6AEFB811B5B}"/>
              </a:ext>
            </a:extLst>
          </p:cNvPr>
          <p:cNvSpPr/>
          <p:nvPr/>
        </p:nvSpPr>
        <p:spPr>
          <a:xfrm>
            <a:off x="3131331" y="4289131"/>
            <a:ext cx="6583903" cy="37800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分析遊玩時間，判斷用戶喜歡哪類型遊戲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8829E4CB-2023-4CC1-A3A0-663F1CE4C3D3}"/>
              </a:ext>
            </a:extLst>
          </p:cNvPr>
          <p:cNvSpPr/>
          <p:nvPr/>
        </p:nvSpPr>
        <p:spPr>
          <a:xfrm>
            <a:off x="3143057" y="4744781"/>
            <a:ext cx="6583903" cy="4245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用戶生日給予該類型遊戲的優惠，或讓發行商決定回饋用戶</a:t>
            </a: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8C1411F0-D190-49E9-9D4D-E9F3B2E3A4BF}"/>
              </a:ext>
            </a:extLst>
          </p:cNvPr>
          <p:cNvSpPr/>
          <p:nvPr/>
        </p:nvSpPr>
        <p:spPr>
          <a:xfrm>
            <a:off x="3143057" y="5255256"/>
            <a:ext cx="6583903" cy="4245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分析不同年齡、性別、職業、國家的偏好，給予不同優惠</a:t>
            </a:r>
          </a:p>
        </p:txBody>
      </p:sp>
    </p:spTree>
    <p:extLst>
      <p:ext uri="{BB962C8B-B14F-4D97-AF65-F5344CB8AC3E}">
        <p14:creationId xmlns:p14="http://schemas.microsoft.com/office/powerpoint/2010/main" val="209070092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LightSeedRightStep">
      <a:dk1>
        <a:srgbClr val="000000"/>
      </a:dk1>
      <a:lt1>
        <a:srgbClr val="FFFFFF"/>
      </a:lt1>
      <a:dk2>
        <a:srgbClr val="243441"/>
      </a:dk2>
      <a:lt2>
        <a:srgbClr val="E8E3E2"/>
      </a:lt2>
      <a:accent1>
        <a:srgbClr val="7EA9B0"/>
      </a:accent1>
      <a:accent2>
        <a:srgbClr val="7F99BA"/>
      </a:accent2>
      <a:accent3>
        <a:srgbClr val="9697C6"/>
      </a:accent3>
      <a:accent4>
        <a:srgbClr val="967FBA"/>
      </a:accent4>
      <a:accent5>
        <a:srgbClr val="BC94C5"/>
      </a:accent5>
      <a:accent6>
        <a:srgbClr val="BA7FAC"/>
      </a:accent6>
      <a:hlink>
        <a:srgbClr val="AE7369"/>
      </a:hlink>
      <a:folHlink>
        <a:srgbClr val="7F7F7F"/>
      </a:folHlink>
    </a:clrScheme>
    <a:fontScheme name="Dividend">
      <a:majorFont>
        <a:latin typeface="Avenir Next LT Pro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2375</TotalTime>
  <Words>867</Words>
  <Application>Microsoft Office PowerPoint</Application>
  <PresentationFormat>寬螢幕</PresentationFormat>
  <Paragraphs>80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0" baseType="lpstr">
      <vt:lpstr>微軟正黑體</vt:lpstr>
      <vt:lpstr>Arial</vt:lpstr>
      <vt:lpstr>Avenir Next LT Pro</vt:lpstr>
      <vt:lpstr>Wingdings 2</vt:lpstr>
      <vt:lpstr>DividendVTI</vt:lpstr>
      <vt:lpstr>大數據期中報告</vt:lpstr>
      <vt:lpstr>大 綱</vt:lpstr>
      <vt:lpstr>公司介紹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大數據期中報告</dc:title>
  <dc:creator>哈哈 哈</dc:creator>
  <cp:lastModifiedBy>frakw-notebook</cp:lastModifiedBy>
  <cp:revision>77</cp:revision>
  <dcterms:created xsi:type="dcterms:W3CDTF">2020-04-16T19:24:09Z</dcterms:created>
  <dcterms:modified xsi:type="dcterms:W3CDTF">2020-04-20T11:05:48Z</dcterms:modified>
</cp:coreProperties>
</file>